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.jpg" ContentType="image/jpg"/>
  <Override PartName="/ppt/media/image7.jpg" ContentType="image/jpg"/>
  <Override PartName="/ppt/media/image13.jpg" ContentType="image/jpg"/>
  <Override PartName="/ppt/media/image15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2.jpg" ContentType="image/jpg"/>
  <Override PartName="/ppt/media/image43.jpg" ContentType="image/jpg"/>
  <Override PartName="/ppt/media/image51.jpg" ContentType="image/jpg"/>
  <Override PartName="/ppt/media/image66.jpg" ContentType="image/jpg"/>
  <Override PartName="/ppt/media/image68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8" r:id="rId4"/>
    <p:sldId id="417" r:id="rId5"/>
    <p:sldId id="418" r:id="rId6"/>
    <p:sldId id="419" r:id="rId7"/>
    <p:sldId id="420" r:id="rId8"/>
    <p:sldId id="421" r:id="rId9"/>
    <p:sldId id="422" r:id="rId10"/>
    <p:sldId id="423" r:id="rId11"/>
    <p:sldId id="266" r:id="rId12"/>
    <p:sldId id="267" r:id="rId13"/>
    <p:sldId id="424" r:id="rId14"/>
    <p:sldId id="425" r:id="rId15"/>
    <p:sldId id="270" r:id="rId16"/>
    <p:sldId id="271" r:id="rId17"/>
    <p:sldId id="272" r:id="rId18"/>
    <p:sldId id="426" r:id="rId19"/>
    <p:sldId id="274" r:id="rId20"/>
    <p:sldId id="275" r:id="rId21"/>
    <p:sldId id="276" r:id="rId22"/>
    <p:sldId id="277" r:id="rId23"/>
    <p:sldId id="278" r:id="rId24"/>
    <p:sldId id="427" r:id="rId25"/>
    <p:sldId id="428" r:id="rId26"/>
    <p:sldId id="429" r:id="rId27"/>
    <p:sldId id="282" r:id="rId28"/>
    <p:sldId id="430" r:id="rId29"/>
    <p:sldId id="431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43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0" roundtripDataSignature="AMtx7mgAg4++YZq7jYaiplJfgrt/Rcdu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34" autoAdjust="0"/>
    <p:restoredTop sz="93813" autoAdjust="0"/>
  </p:normalViewPr>
  <p:slideViewPr>
    <p:cSldViewPr snapToGrid="0">
      <p:cViewPr varScale="1">
        <p:scale>
          <a:sx n="151" d="100"/>
          <a:sy n="151" d="100"/>
        </p:scale>
        <p:origin x="120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customschemas.google.com/relationships/presentationmetadata" Target="meta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/>
          <p:nvPr/>
        </p:nvSpPr>
        <p:spPr>
          <a:xfrm>
            <a:off x="-1" y="-27071"/>
            <a:ext cx="9153000" cy="5187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-77572" t="-48732" r="-8367" b="-192844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4"/>
          <p:cNvSpPr/>
          <p:nvPr/>
        </p:nvSpPr>
        <p:spPr>
          <a:xfrm>
            <a:off x="0" y="-90237"/>
            <a:ext cx="2261575" cy="1614382"/>
          </a:xfrm>
          <a:custGeom>
            <a:avLst/>
            <a:gdLst/>
            <a:ahLst/>
            <a:cxnLst/>
            <a:rect l="l" t="t" r="r" b="b"/>
            <a:pathLst>
              <a:path w="4020577" h="2646528" extrusionOk="0">
                <a:moveTo>
                  <a:pt x="0" y="12031"/>
                </a:moveTo>
                <a:lnTo>
                  <a:pt x="4020577" y="0"/>
                </a:lnTo>
                <a:lnTo>
                  <a:pt x="2961798" y="1948697"/>
                </a:lnTo>
                <a:lnTo>
                  <a:pt x="0" y="2646528"/>
                </a:lnTo>
                <a:lnTo>
                  <a:pt x="0" y="120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4"/>
          <p:cNvPicPr preferRelativeResize="0"/>
          <p:nvPr/>
        </p:nvPicPr>
        <p:blipFill rotWithShape="1">
          <a:blip r:embed="rId3">
            <a:alphaModFix/>
          </a:blip>
          <a:srcRect l="7611" t="1855" b="-8"/>
          <a:stretch/>
        </p:blipFill>
        <p:spPr>
          <a:xfrm>
            <a:off x="153404" y="99260"/>
            <a:ext cx="1516628" cy="99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90550" y="1203782"/>
            <a:ext cx="3303270" cy="2749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5B9BD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911978" y="1203782"/>
            <a:ext cx="3296284" cy="2921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5B9BD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328447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100"/>
              <a:buChar char="•"/>
              <a:defRPr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8" name="Google Shape;18;p5"/>
          <p:cNvPicPr preferRelativeResize="0"/>
          <p:nvPr/>
        </p:nvPicPr>
        <p:blipFill rotWithShape="1">
          <a:blip r:embed="rId2">
            <a:alphaModFix/>
          </a:blip>
          <a:srcRect l="7611" t="1855" b="-8"/>
          <a:stretch/>
        </p:blipFill>
        <p:spPr>
          <a:xfrm>
            <a:off x="8053252" y="0"/>
            <a:ext cx="1090748" cy="71322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"/>
          <p:cNvSpPr/>
          <p:nvPr/>
        </p:nvSpPr>
        <p:spPr>
          <a:xfrm>
            <a:off x="0" y="4211053"/>
            <a:ext cx="9156032" cy="948699"/>
          </a:xfrm>
          <a:custGeom>
            <a:avLst/>
            <a:gdLst/>
            <a:ahLst/>
            <a:cxnLst/>
            <a:rect l="l" t="t" r="r" b="b"/>
            <a:pathLst>
              <a:path w="12208042" h="1264932" extrusionOk="0">
                <a:moveTo>
                  <a:pt x="0" y="1251284"/>
                </a:moveTo>
                <a:lnTo>
                  <a:pt x="0" y="368969"/>
                </a:lnTo>
                <a:lnTo>
                  <a:pt x="2951747" y="753979"/>
                </a:lnTo>
                <a:lnTo>
                  <a:pt x="12208042" y="0"/>
                </a:lnTo>
                <a:cubicBezTo>
                  <a:pt x="12206685" y="1015202"/>
                  <a:pt x="12205329" y="249730"/>
                  <a:pt x="12203972" y="1264932"/>
                </a:cubicBezTo>
                <a:lnTo>
                  <a:pt x="0" y="125128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5138" t="-217812" r="-797" b="-405672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410086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352530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  <p:sldLayoutId id="2147483658" r:id="rId6"/>
    <p:sldLayoutId id="2147483659" r:id="rId7"/>
    <p:sldLayoutId id="2147483661" r:id="rId8"/>
    <p:sldLayoutId id="2147483662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csv.html" TargetMode="Externa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hyperlink" Target="https://support.hdfgroup.org/HDF5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hyperlink" Target="https://support.hdfgroup.org/HDF5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ables.org/" TargetMode="External"/><Relationship Id="rId2" Type="http://schemas.openxmlformats.org/officeDocument/2006/relationships/hyperlink" Target="http://www.h5py.org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uk.mathworks.com/products/matlab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docs.scipy.org/doc/scipy/reference/tutorial/io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cipy.org/doc/numpy/reference/generated/numpy.load.html#numpy.load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docs.scipy.org/doc/numpy/reference/generated/numpy.savez_compressed.html#numpy.savez_compressed" TargetMode="External"/><Relationship Id="rId5" Type="http://schemas.openxmlformats.org/officeDocument/2006/relationships/hyperlink" Target="http://docs.scipy.org/doc/numpy/reference/generated/numpy.savez.html#numpy.savez" TargetMode="External"/><Relationship Id="rId4" Type="http://schemas.openxmlformats.org/officeDocument/2006/relationships/hyperlink" Target="http://docs.scipy.org/doc/numpy/reference/generated/numpy.save.html#numpy.save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hyperlink" Target="http://www.python-excel.org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://www.json.org/" TargetMode="External"/><Relationship Id="rId7" Type="http://schemas.openxmlformats.org/officeDocument/2006/relationships/image" Target="../media/image44.png"/><Relationship Id="rId2" Type="http://schemas.openxmlformats.org/officeDocument/2006/relationships/hyperlink" Target="http://www.w3schools.com/xm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protocol-buffers/" TargetMode="External"/><Relationship Id="rId5" Type="http://schemas.openxmlformats.org/officeDocument/2006/relationships/hyperlink" Target="http://msgpack.org/index.html" TargetMode="External"/><Relationship Id="rId4" Type="http://schemas.openxmlformats.org/officeDocument/2006/relationships/hyperlink" Target="http://yaml.or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www.w3schools.com/xm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docs.python.org/2/library/xml.html" TargetMode="Externa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www.json.org/" TargetMode="Externa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lists.sourceforge.net/lists/listinfo/yaml-core" TargetMode="External"/><Relationship Id="rId13" Type="http://schemas.openxmlformats.org/officeDocument/2006/relationships/hyperlink" Target="http://whytheluckystiff.net/syck/" TargetMode="External"/><Relationship Id="rId3" Type="http://schemas.openxmlformats.org/officeDocument/2006/relationships/hyperlink" Target="http://pyyaml.org/wiki/PyYAMLDocumentation" TargetMode="External"/><Relationship Id="rId7" Type="http://schemas.openxmlformats.org/officeDocument/2006/relationships/hyperlink" Target="https://github.com/yaml/yaml/issues" TargetMode="External"/><Relationship Id="rId12" Type="http://schemas.openxmlformats.org/officeDocument/2006/relationships/hyperlink" Target="http://pyyaml.org/wiki/LibYAML" TargetMode="External"/><Relationship Id="rId2" Type="http://schemas.openxmlformats.org/officeDocument/2006/relationships/hyperlink" Target="http://yaml.org/" TargetMode="External"/><Relationship Id="rId16" Type="http://schemas.openxmlformats.org/officeDocument/2006/relationships/hyperlink" Target="https://pypi.python.org/pypi/ruamel.yaml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yaml.org/spec/1.0/" TargetMode="External"/><Relationship Id="rId11" Type="http://schemas.openxmlformats.org/officeDocument/2006/relationships/hyperlink" Target="http://ben-kiki.org/ypaste/" TargetMode="External"/><Relationship Id="rId5" Type="http://schemas.openxmlformats.org/officeDocument/2006/relationships/hyperlink" Target="http://yaml.org/spec/1.1/" TargetMode="External"/><Relationship Id="rId15" Type="http://schemas.openxmlformats.org/officeDocument/2006/relationships/hyperlink" Target="http://pyyaml.org/" TargetMode="External"/><Relationship Id="rId10" Type="http://schemas.openxmlformats.org/officeDocument/2006/relationships/hyperlink" Target="http://www.yaml.org/YAML_for_ruby.html" TargetMode="External"/><Relationship Id="rId4" Type="http://schemas.openxmlformats.org/officeDocument/2006/relationships/hyperlink" Target="http://www.yaml.org/spec/1.2/spec.html" TargetMode="External"/><Relationship Id="rId9" Type="http://schemas.openxmlformats.org/officeDocument/2006/relationships/hyperlink" Target="http://yaml4r.sourceforge.net/cookbook/" TargetMode="External"/><Relationship Id="rId14" Type="http://schemas.openxmlformats.org/officeDocument/2006/relationships/hyperlink" Target="https://github.com/jbeder/yaml-cpp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hosted.org/msgpack-python/api.html" TargetMode="External"/><Relationship Id="rId2" Type="http://schemas.openxmlformats.org/officeDocument/2006/relationships/hyperlink" Target="http://msgpack.org/index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affe.berkeleyvision.org/" TargetMode="External"/><Relationship Id="rId2" Type="http://schemas.openxmlformats.org/officeDocument/2006/relationships/hyperlink" Target="https://developers.google.com/protocol-buffers/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m.org/" TargetMode="External"/><Relationship Id="rId2" Type="http://schemas.openxmlformats.org/officeDocument/2006/relationships/hyperlink" Target="https://docs.python.org/2/library/csv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andas.pydata.org/" TargetMode="External"/><Relationship Id="rId5" Type="http://schemas.openxmlformats.org/officeDocument/2006/relationships/hyperlink" Target="http://web.mit.edu/yamins/www/tabular/" TargetMode="External"/><Relationship Id="rId4" Type="http://schemas.openxmlformats.org/officeDocument/2006/relationships/hyperlink" Target="https://docs.python.org/2/library/re.html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ww.w3.org/TR/NOTE-datetime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crsmithdev.com/arrow/" TargetMode="External"/><Relationship Id="rId2" Type="http://schemas.openxmlformats.org/officeDocument/2006/relationships/hyperlink" Target="https://github.com/bear/parsedatetime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pandas.pydata.org/pandas-docs/stable/merging.html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pythonhosted.org/pyquery/" TargetMode="External"/><Relationship Id="rId3" Type="http://schemas.openxmlformats.org/officeDocument/2006/relationships/hyperlink" Target="https://curl.haxx.se/" TargetMode="External"/><Relationship Id="rId7" Type="http://schemas.openxmlformats.org/officeDocument/2006/relationships/hyperlink" Target="https://scrapy.org/" TargetMode="External"/><Relationship Id="rId2" Type="http://schemas.openxmlformats.org/officeDocument/2006/relationships/hyperlink" Target="https://www.gnu.org/software/wget/manual/wge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elenium-python.readthedocs.io/" TargetMode="External"/><Relationship Id="rId5" Type="http://schemas.openxmlformats.org/officeDocument/2006/relationships/hyperlink" Target="http://wwwsearch.sourceforge.net/mechanize/" TargetMode="External"/><Relationship Id="rId10" Type="http://schemas.openxmlformats.org/officeDocument/2006/relationships/hyperlink" Target="http://lxml.de/" TargetMode="External"/><Relationship Id="rId4" Type="http://schemas.openxmlformats.org/officeDocument/2006/relationships/hyperlink" Target="http://docs.python-requests.org/en/master/" TargetMode="External"/><Relationship Id="rId9" Type="http://schemas.openxmlformats.org/officeDocument/2006/relationships/hyperlink" Target="https://www.crummy.com/software/BeautifulSoup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/" TargetMode="External"/><Relationship Id="rId2" Type="http://schemas.openxmlformats.org/officeDocument/2006/relationships/hyperlink" Target="https://curl.haxx.se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python.org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pypi.python.org/pypi/pyquery" TargetMode="External"/><Relationship Id="rId2" Type="http://schemas.openxmlformats.org/officeDocument/2006/relationships/hyperlink" Target="https://pythonhosted.org/pyquery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jquery.com/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 txBox="1"/>
          <p:nvPr/>
        </p:nvSpPr>
        <p:spPr>
          <a:xfrm>
            <a:off x="1239250" y="1543050"/>
            <a:ext cx="7293000" cy="21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4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Interpretation, Management and Wrangling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5555156" y="3970421"/>
            <a:ext cx="2976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Dr. Alexander Victor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21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lexander.victor@dbs.ie</a:t>
            </a: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Ordinal</a:t>
            </a:r>
            <a:r>
              <a:rPr spc="35" dirty="0"/>
              <a:t> </a:t>
            </a:r>
            <a:r>
              <a:rPr spc="-10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482340" cy="1607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Ordinal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attributes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(variables)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b="1" spc="-20" dirty="0">
                <a:latin typeface="Arial"/>
                <a:cs typeface="Arial"/>
              </a:rPr>
              <a:t>rank-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95"/>
              </a:lnSpc>
            </a:pPr>
            <a:r>
              <a:rPr sz="1400" b="1" spc="-10" dirty="0">
                <a:latin typeface="Arial"/>
                <a:cs typeface="Arial"/>
              </a:rPr>
              <a:t>ordered</a:t>
            </a:r>
            <a:r>
              <a:rPr sz="1400" spc="-1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400" spc="-10" dirty="0">
                <a:latin typeface="Arial MT"/>
                <a:cs typeface="Arial MT"/>
              </a:rPr>
              <a:t>Examples: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spcBef>
                <a:spcPts val="1430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Exam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grade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{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A+,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A,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A-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B+,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B,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B-</a:t>
            </a:r>
            <a:r>
              <a:rPr sz="1400" dirty="0">
                <a:latin typeface="Arial MT"/>
                <a:cs typeface="Arial MT"/>
              </a:rPr>
              <a:t>, …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}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Clothing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sizes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{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XS,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S,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XL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}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Position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race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{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1st,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2nd,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3rd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}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550" y="3362401"/>
            <a:ext cx="1338580" cy="635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Valid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operations:</a:t>
            </a:r>
            <a:endParaRPr sz="1400">
              <a:latin typeface="Arial MT"/>
              <a:cs typeface="Arial MT"/>
            </a:endParaRPr>
          </a:p>
          <a:p>
            <a:pPr marL="152400">
              <a:lnSpc>
                <a:spcPct val="100000"/>
              </a:lnSpc>
              <a:spcBef>
                <a:spcPts val="1430"/>
              </a:spcBef>
              <a:tabLst>
                <a:tab pos="469265" algn="l"/>
              </a:tabLst>
            </a:pPr>
            <a:r>
              <a:rPr sz="1400" spc="-610" dirty="0">
                <a:latin typeface="Arial MT"/>
                <a:cs typeface="Arial MT"/>
              </a:rPr>
              <a:t>●</a:t>
            </a:r>
            <a:r>
              <a:rPr sz="1400" dirty="0">
                <a:latin typeface="Arial MT"/>
                <a:cs typeface="Arial MT"/>
              </a:rPr>
              <a:t>	=,</a:t>
            </a:r>
            <a:r>
              <a:rPr sz="1400" spc="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≠,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&lt;,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&gt;,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92716" y="3757676"/>
            <a:ext cx="4375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(≤,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≥)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1978" y="1203782"/>
            <a:ext cx="3634104" cy="2398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Permissible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statistics: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spcBef>
                <a:spcPts val="1440"/>
              </a:spcBef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Median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Percentiles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Spearman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correlation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400" dirty="0">
                <a:latin typeface="Arial MT"/>
                <a:cs typeface="Arial MT"/>
              </a:rPr>
              <a:t>Ordered,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makes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sense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compare: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spcBef>
                <a:spcPts val="1430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Large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&gt;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Medium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  <a:spcBef>
                <a:spcPts val="1440"/>
              </a:spcBef>
            </a:pPr>
            <a:r>
              <a:rPr sz="1400" dirty="0">
                <a:latin typeface="Arial MT"/>
                <a:cs typeface="Arial MT"/>
              </a:rPr>
              <a:t>Does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not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make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sense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mean,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standard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deviation,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etc.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1365" y="3334321"/>
            <a:ext cx="151257" cy="1451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2449" y="3303841"/>
            <a:ext cx="247269" cy="20612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459545" y="3245929"/>
            <a:ext cx="381635" cy="323850"/>
            <a:chOff x="2459545" y="3245929"/>
            <a:chExt cx="381635" cy="323850"/>
          </a:xfrm>
        </p:grpSpPr>
        <p:sp>
          <p:nvSpPr>
            <p:cNvPr id="10" name="object 10"/>
            <p:cNvSpPr/>
            <p:nvPr/>
          </p:nvSpPr>
          <p:spPr>
            <a:xfrm>
              <a:off x="2464307" y="3250692"/>
              <a:ext cx="372110" cy="314325"/>
            </a:xfrm>
            <a:custGeom>
              <a:avLst/>
              <a:gdLst/>
              <a:ahLst/>
              <a:cxnLst/>
              <a:rect l="l" t="t" r="r" b="b"/>
              <a:pathLst>
                <a:path w="372110" h="314325">
                  <a:moveTo>
                    <a:pt x="185928" y="0"/>
                  </a:moveTo>
                  <a:lnTo>
                    <a:pt x="136480" y="5603"/>
                  </a:lnTo>
                  <a:lnTo>
                    <a:pt x="92060" y="21420"/>
                  </a:lnTo>
                  <a:lnTo>
                    <a:pt x="54435" y="45958"/>
                  </a:lnTo>
                  <a:lnTo>
                    <a:pt x="25371" y="77724"/>
                  </a:lnTo>
                  <a:lnTo>
                    <a:pt x="6637" y="115226"/>
                  </a:lnTo>
                  <a:lnTo>
                    <a:pt x="0" y="156971"/>
                  </a:lnTo>
                  <a:lnTo>
                    <a:pt x="6637" y="198717"/>
                  </a:lnTo>
                  <a:lnTo>
                    <a:pt x="25371" y="236219"/>
                  </a:lnTo>
                  <a:lnTo>
                    <a:pt x="54435" y="267985"/>
                  </a:lnTo>
                  <a:lnTo>
                    <a:pt x="92060" y="292523"/>
                  </a:lnTo>
                  <a:lnTo>
                    <a:pt x="136480" y="308340"/>
                  </a:lnTo>
                  <a:lnTo>
                    <a:pt x="185928" y="313944"/>
                  </a:lnTo>
                  <a:lnTo>
                    <a:pt x="235375" y="308340"/>
                  </a:lnTo>
                  <a:lnTo>
                    <a:pt x="279795" y="292523"/>
                  </a:lnTo>
                  <a:lnTo>
                    <a:pt x="317420" y="267985"/>
                  </a:lnTo>
                  <a:lnTo>
                    <a:pt x="346484" y="236219"/>
                  </a:lnTo>
                  <a:lnTo>
                    <a:pt x="365218" y="198717"/>
                  </a:lnTo>
                  <a:lnTo>
                    <a:pt x="371856" y="156971"/>
                  </a:lnTo>
                  <a:lnTo>
                    <a:pt x="365218" y="115226"/>
                  </a:lnTo>
                  <a:lnTo>
                    <a:pt x="346484" y="77724"/>
                  </a:lnTo>
                  <a:lnTo>
                    <a:pt x="317420" y="45958"/>
                  </a:lnTo>
                  <a:lnTo>
                    <a:pt x="279795" y="21420"/>
                  </a:lnTo>
                  <a:lnTo>
                    <a:pt x="235375" y="5603"/>
                  </a:lnTo>
                  <a:lnTo>
                    <a:pt x="185928" y="0"/>
                  </a:lnTo>
                  <a:close/>
                </a:path>
              </a:pathLst>
            </a:custGeom>
            <a:solidFill>
              <a:srgbClr val="9FC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64307" y="3250692"/>
              <a:ext cx="372110" cy="314325"/>
            </a:xfrm>
            <a:custGeom>
              <a:avLst/>
              <a:gdLst/>
              <a:ahLst/>
              <a:cxnLst/>
              <a:rect l="l" t="t" r="r" b="b"/>
              <a:pathLst>
                <a:path w="372110" h="314325">
                  <a:moveTo>
                    <a:pt x="0" y="156971"/>
                  </a:moveTo>
                  <a:lnTo>
                    <a:pt x="6637" y="115226"/>
                  </a:lnTo>
                  <a:lnTo>
                    <a:pt x="25371" y="77724"/>
                  </a:lnTo>
                  <a:lnTo>
                    <a:pt x="54435" y="45958"/>
                  </a:lnTo>
                  <a:lnTo>
                    <a:pt x="92060" y="21420"/>
                  </a:lnTo>
                  <a:lnTo>
                    <a:pt x="136480" y="5603"/>
                  </a:lnTo>
                  <a:lnTo>
                    <a:pt x="185928" y="0"/>
                  </a:lnTo>
                  <a:lnTo>
                    <a:pt x="235375" y="5603"/>
                  </a:lnTo>
                  <a:lnTo>
                    <a:pt x="279795" y="21420"/>
                  </a:lnTo>
                  <a:lnTo>
                    <a:pt x="317420" y="45958"/>
                  </a:lnTo>
                  <a:lnTo>
                    <a:pt x="346484" y="77724"/>
                  </a:lnTo>
                  <a:lnTo>
                    <a:pt x="365218" y="115226"/>
                  </a:lnTo>
                  <a:lnTo>
                    <a:pt x="371856" y="156971"/>
                  </a:lnTo>
                  <a:lnTo>
                    <a:pt x="365218" y="198717"/>
                  </a:lnTo>
                  <a:lnTo>
                    <a:pt x="346484" y="236219"/>
                  </a:lnTo>
                  <a:lnTo>
                    <a:pt x="317420" y="267985"/>
                  </a:lnTo>
                  <a:lnTo>
                    <a:pt x="279795" y="292523"/>
                  </a:lnTo>
                  <a:lnTo>
                    <a:pt x="235375" y="308340"/>
                  </a:lnTo>
                  <a:lnTo>
                    <a:pt x="185928" y="313944"/>
                  </a:lnTo>
                  <a:lnTo>
                    <a:pt x="136480" y="308340"/>
                  </a:lnTo>
                  <a:lnTo>
                    <a:pt x="92060" y="292523"/>
                  </a:lnTo>
                  <a:lnTo>
                    <a:pt x="54435" y="267985"/>
                  </a:lnTo>
                  <a:lnTo>
                    <a:pt x="25371" y="236219"/>
                  </a:lnTo>
                  <a:lnTo>
                    <a:pt x="6637" y="198717"/>
                  </a:lnTo>
                  <a:lnTo>
                    <a:pt x="0" y="156971"/>
                  </a:lnTo>
                  <a:close/>
                </a:path>
              </a:pathLst>
            </a:custGeom>
            <a:ln w="9525">
              <a:solidFill>
                <a:srgbClr val="3C85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 dirty="0"/>
              <a:t>Quantitative</a:t>
            </a:r>
            <a:r>
              <a:rPr spc="-90" dirty="0"/>
              <a:t> </a:t>
            </a:r>
            <a:r>
              <a:rPr spc="-10" dirty="0"/>
              <a:t>variables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11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20796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Quantities.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Real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numbers.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550" y="1605152"/>
            <a:ext cx="3458210" cy="797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55"/>
              </a:lnSpc>
              <a:spcBef>
                <a:spcPts val="105"/>
              </a:spcBef>
            </a:pPr>
            <a:r>
              <a:rPr sz="1100" dirty="0">
                <a:latin typeface="Arial MT"/>
                <a:cs typeface="Arial MT"/>
              </a:rPr>
              <a:t>Two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subtypes:</a:t>
            </a:r>
            <a:endParaRPr sz="1100">
              <a:latin typeface="Arial MT"/>
              <a:cs typeface="Arial MT"/>
            </a:endParaRPr>
          </a:p>
          <a:p>
            <a:pPr marL="469900" marR="5080" indent="-299085">
              <a:lnSpc>
                <a:spcPts val="1190"/>
              </a:lnSpc>
              <a:spcBef>
                <a:spcPts val="80"/>
              </a:spcBef>
              <a:buFont typeface="Arial MT"/>
              <a:buChar char="●"/>
              <a:tabLst>
                <a:tab pos="469900" algn="l"/>
              </a:tabLst>
            </a:pPr>
            <a:r>
              <a:rPr sz="1100" b="1" dirty="0">
                <a:latin typeface="Arial"/>
                <a:cs typeface="Arial"/>
              </a:rPr>
              <a:t>Interval</a:t>
            </a:r>
            <a:r>
              <a:rPr sz="1100" dirty="0">
                <a:latin typeface="Arial MT"/>
                <a:cs typeface="Arial MT"/>
              </a:rPr>
              <a:t>: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distance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between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attributes</a:t>
            </a:r>
            <a:r>
              <a:rPr sz="1100" spc="-65" dirty="0">
                <a:latin typeface="Arial MT"/>
                <a:cs typeface="Arial MT"/>
              </a:rPr>
              <a:t> </a:t>
            </a:r>
            <a:r>
              <a:rPr sz="1100" b="1" dirty="0">
                <a:latin typeface="Arial"/>
                <a:cs typeface="Arial"/>
              </a:rPr>
              <a:t>does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spc="-20" dirty="0">
                <a:latin typeface="Arial MT"/>
                <a:cs typeface="Arial MT"/>
              </a:rPr>
              <a:t>have </a:t>
            </a:r>
            <a:r>
              <a:rPr sz="1100" dirty="0">
                <a:latin typeface="Arial MT"/>
                <a:cs typeface="Arial MT"/>
              </a:rPr>
              <a:t>meaning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but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there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is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no</a:t>
            </a:r>
            <a:r>
              <a:rPr sz="1100" u="sng" spc="-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absolute</a:t>
            </a:r>
            <a:r>
              <a:rPr sz="1100" u="sng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1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zero.</a:t>
            </a:r>
            <a:endParaRPr sz="1100">
              <a:latin typeface="Arial MT"/>
              <a:cs typeface="Arial MT"/>
            </a:endParaRPr>
          </a:p>
          <a:p>
            <a:pPr marL="469265" indent="-298450">
              <a:lnSpc>
                <a:spcPts val="1100"/>
              </a:lnSpc>
              <a:buFont typeface="Arial MT"/>
              <a:buChar char="●"/>
              <a:tabLst>
                <a:tab pos="469265" algn="l"/>
              </a:tabLst>
            </a:pPr>
            <a:r>
              <a:rPr sz="1100" b="1" dirty="0">
                <a:latin typeface="Arial"/>
                <a:cs typeface="Arial"/>
              </a:rPr>
              <a:t>Ratio</a:t>
            </a:r>
            <a:r>
              <a:rPr sz="1100" dirty="0">
                <a:latin typeface="Arial MT"/>
                <a:cs typeface="Arial MT"/>
              </a:rPr>
              <a:t>: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same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as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interval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but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with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</a:t>
            </a:r>
            <a:r>
              <a:rPr sz="1100" spc="-1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meaningful</a:t>
            </a:r>
            <a:endParaRPr sz="1100">
              <a:latin typeface="Arial MT"/>
              <a:cs typeface="Arial MT"/>
            </a:endParaRPr>
          </a:p>
          <a:p>
            <a:pPr marL="469900">
              <a:lnSpc>
                <a:spcPts val="1255"/>
              </a:lnSpc>
            </a:pPr>
            <a:r>
              <a:rPr sz="1100" dirty="0">
                <a:latin typeface="Arial MT"/>
                <a:cs typeface="Arial MT"/>
              </a:rPr>
              <a:t>absolute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zero.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0550" y="2564130"/>
            <a:ext cx="2134235" cy="646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55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Interval:</a:t>
            </a:r>
            <a:endParaRPr sz="1100">
              <a:latin typeface="Arial MT"/>
              <a:cs typeface="Arial MT"/>
            </a:endParaRPr>
          </a:p>
          <a:p>
            <a:pPr marL="469265" indent="-298450">
              <a:lnSpc>
                <a:spcPts val="1190"/>
              </a:lnSpc>
              <a:buChar char="●"/>
              <a:tabLst>
                <a:tab pos="469265" algn="l"/>
              </a:tabLst>
            </a:pPr>
            <a:r>
              <a:rPr sz="1100" dirty="0">
                <a:latin typeface="Arial MT"/>
                <a:cs typeface="Arial MT"/>
              </a:rPr>
              <a:t>Date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(1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Jan)</a:t>
            </a:r>
            <a:endParaRPr sz="1100">
              <a:latin typeface="Arial MT"/>
              <a:cs typeface="Arial MT"/>
            </a:endParaRPr>
          </a:p>
          <a:p>
            <a:pPr marL="469265" indent="-298450">
              <a:lnSpc>
                <a:spcPts val="1190"/>
              </a:lnSpc>
              <a:buChar char="●"/>
              <a:tabLst>
                <a:tab pos="469265" algn="l"/>
              </a:tabLst>
            </a:pPr>
            <a:r>
              <a:rPr sz="1100" dirty="0">
                <a:latin typeface="Arial MT"/>
                <a:cs typeface="Arial MT"/>
              </a:rPr>
              <a:t>Temperature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in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degrees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25" dirty="0">
                <a:latin typeface="Arial MT"/>
                <a:cs typeface="Arial MT"/>
              </a:rPr>
              <a:t>F.</a:t>
            </a:r>
            <a:endParaRPr sz="1100">
              <a:latin typeface="Arial MT"/>
              <a:cs typeface="Arial MT"/>
            </a:endParaRPr>
          </a:p>
          <a:p>
            <a:pPr marL="469265" indent="-298450">
              <a:lnSpc>
                <a:spcPts val="1255"/>
              </a:lnSpc>
              <a:buChar char="●"/>
              <a:tabLst>
                <a:tab pos="469265" algn="l"/>
              </a:tabLst>
            </a:pPr>
            <a:r>
              <a:rPr sz="1100" dirty="0">
                <a:latin typeface="Arial MT"/>
                <a:cs typeface="Arial MT"/>
              </a:rPr>
              <a:t>Geometric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point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0550" y="3370326"/>
            <a:ext cx="2803525" cy="495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55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Ratio:</a:t>
            </a:r>
            <a:endParaRPr sz="1100">
              <a:latin typeface="Arial MT"/>
              <a:cs typeface="Arial MT"/>
            </a:endParaRPr>
          </a:p>
          <a:p>
            <a:pPr marL="469265" indent="-298450">
              <a:lnSpc>
                <a:spcPts val="1190"/>
              </a:lnSpc>
              <a:buChar char="●"/>
              <a:tabLst>
                <a:tab pos="469265" algn="l"/>
              </a:tabLst>
            </a:pPr>
            <a:r>
              <a:rPr sz="1100" dirty="0">
                <a:latin typeface="Arial MT"/>
                <a:cs typeface="Arial MT"/>
              </a:rPr>
              <a:t>Length,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mass,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temperature</a:t>
            </a:r>
            <a:r>
              <a:rPr sz="1100" spc="-5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(in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Kelvin)</a:t>
            </a:r>
            <a:endParaRPr sz="1100">
              <a:latin typeface="Arial MT"/>
              <a:cs typeface="Arial MT"/>
            </a:endParaRPr>
          </a:p>
          <a:p>
            <a:pPr marL="469265" indent="-298450">
              <a:lnSpc>
                <a:spcPts val="1255"/>
              </a:lnSpc>
              <a:buChar char="●"/>
              <a:tabLst>
                <a:tab pos="469265" algn="l"/>
              </a:tabLst>
            </a:pPr>
            <a:r>
              <a:rPr sz="1100" dirty="0">
                <a:latin typeface="Arial MT"/>
                <a:cs typeface="Arial MT"/>
              </a:rPr>
              <a:t>Age,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height,</a:t>
            </a:r>
            <a:r>
              <a:rPr sz="1100" spc="-35" dirty="0">
                <a:latin typeface="Arial MT"/>
                <a:cs typeface="Arial MT"/>
              </a:rPr>
              <a:t> </a:t>
            </a:r>
            <a:r>
              <a:rPr sz="1100" spc="-10" dirty="0">
                <a:latin typeface="Arial MT"/>
                <a:cs typeface="Arial MT"/>
              </a:rPr>
              <a:t>weight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11978" y="1208659"/>
            <a:ext cx="2308225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7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both,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we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can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do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arithmetic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295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Interval: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=,</a:t>
            </a:r>
            <a:r>
              <a:rPr sz="1200" spc="3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≠,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&lt;, &gt;,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CC0000"/>
                </a:solidFill>
                <a:latin typeface="Arial MT"/>
                <a:cs typeface="Arial MT"/>
              </a:rPr>
              <a:t>+,</a:t>
            </a:r>
            <a:r>
              <a:rPr sz="1200" spc="-15" dirty="0">
                <a:solidFill>
                  <a:srgbClr val="CC0000"/>
                </a:solidFill>
                <a:latin typeface="Arial MT"/>
                <a:cs typeface="Arial MT"/>
              </a:rPr>
              <a:t> </a:t>
            </a:r>
            <a:r>
              <a:rPr sz="1200" spc="-555" dirty="0">
                <a:solidFill>
                  <a:srgbClr val="CC0000"/>
                </a:solidFill>
                <a:latin typeface="Arial MT"/>
                <a:cs typeface="Arial MT"/>
              </a:rPr>
              <a:t>−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370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Ratio: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=,</a:t>
            </a:r>
            <a:r>
              <a:rPr sz="1200" spc="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≠,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&lt;,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&gt;,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CC0000"/>
                </a:solidFill>
                <a:latin typeface="Arial MT"/>
                <a:cs typeface="Arial MT"/>
              </a:rPr>
              <a:t>+,</a:t>
            </a:r>
            <a:r>
              <a:rPr sz="1200" spc="-5" dirty="0">
                <a:solidFill>
                  <a:srgbClr val="CC0000"/>
                </a:solidFill>
                <a:latin typeface="Arial MT"/>
                <a:cs typeface="Arial MT"/>
              </a:rPr>
              <a:t> </a:t>
            </a:r>
            <a:r>
              <a:rPr sz="1200" spc="-260" dirty="0">
                <a:solidFill>
                  <a:srgbClr val="CC0000"/>
                </a:solidFill>
                <a:latin typeface="Arial MT"/>
                <a:cs typeface="Arial MT"/>
              </a:rPr>
              <a:t>−,</a:t>
            </a:r>
            <a:r>
              <a:rPr sz="1200" spc="15" dirty="0">
                <a:solidFill>
                  <a:srgbClr val="CC00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CC0000"/>
                </a:solidFill>
                <a:latin typeface="Segoe UI Symbol"/>
                <a:cs typeface="Segoe UI Symbol"/>
              </a:rPr>
              <a:t>✕</a:t>
            </a:r>
            <a:r>
              <a:rPr sz="1200" dirty="0">
                <a:solidFill>
                  <a:srgbClr val="CC0000"/>
                </a:solidFill>
                <a:latin typeface="Arial MT"/>
                <a:cs typeface="Arial MT"/>
              </a:rPr>
              <a:t>,</a:t>
            </a:r>
            <a:r>
              <a:rPr sz="1200" spc="-5" dirty="0">
                <a:solidFill>
                  <a:srgbClr val="CC0000"/>
                </a:solidFill>
                <a:latin typeface="Arial MT"/>
                <a:cs typeface="Arial MT"/>
              </a:rPr>
              <a:t> </a:t>
            </a:r>
            <a:r>
              <a:rPr sz="1200" spc="-50" dirty="0">
                <a:solidFill>
                  <a:srgbClr val="CC0000"/>
                </a:solidFill>
                <a:latin typeface="Arial MT"/>
                <a:cs typeface="Arial MT"/>
              </a:rPr>
              <a:t>÷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1978" y="1906904"/>
            <a:ext cx="1803400" cy="70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7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Permissible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statistics: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295"/>
              </a:lnSpc>
              <a:buChar char="●"/>
              <a:tabLst>
                <a:tab pos="469265" algn="l"/>
              </a:tabLst>
            </a:pPr>
            <a:r>
              <a:rPr sz="1200" spc="-20" dirty="0">
                <a:latin typeface="Arial MT"/>
                <a:cs typeface="Arial MT"/>
              </a:rPr>
              <a:t>Mean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295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Standard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deviation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370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Pearson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correlation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11978" y="2768345"/>
            <a:ext cx="2691130" cy="37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7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ratio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variables,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b="1" dirty="0">
                <a:latin typeface="Arial"/>
                <a:cs typeface="Arial"/>
              </a:rPr>
              <a:t>ratios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make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sense</a:t>
            </a:r>
            <a:r>
              <a:rPr sz="1200" spc="-10" dirty="0">
                <a:latin typeface="Arial MT"/>
                <a:cs typeface="Arial MT"/>
              </a:rPr>
              <a:t>: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370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10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meters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twice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5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meters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11978" y="3300221"/>
            <a:ext cx="3408045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7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interval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variables,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b="1" dirty="0">
                <a:latin typeface="Arial"/>
                <a:cs typeface="Arial"/>
              </a:rPr>
              <a:t>only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intervals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make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sense</a:t>
            </a:r>
            <a:endParaRPr sz="1200">
              <a:latin typeface="Arial"/>
              <a:cs typeface="Arial"/>
            </a:endParaRPr>
          </a:p>
          <a:p>
            <a:pPr marL="469265" indent="-304165">
              <a:lnSpc>
                <a:spcPts val="1295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6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 Feb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?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Jan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1?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370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Interval: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6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feb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is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37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days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after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Jan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0" dirty="0">
                <a:latin typeface="Arial MT"/>
                <a:cs typeface="Arial MT"/>
              </a:rPr>
              <a:t>1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200" y="99186"/>
            <a:ext cx="71050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Hierarchy</a:t>
            </a:r>
            <a:r>
              <a:rPr spc="-120" dirty="0"/>
              <a:t> </a:t>
            </a:r>
            <a:r>
              <a:rPr dirty="0"/>
              <a:t>in</a:t>
            </a:r>
            <a:r>
              <a:rPr spc="-120" dirty="0"/>
              <a:t> </a:t>
            </a:r>
            <a:r>
              <a:rPr dirty="0"/>
              <a:t>levels</a:t>
            </a:r>
            <a:r>
              <a:rPr spc="-135" dirty="0"/>
              <a:t> </a:t>
            </a:r>
            <a:r>
              <a:rPr spc="140" dirty="0"/>
              <a:t>of</a:t>
            </a:r>
            <a:r>
              <a:rPr spc="-120" dirty="0"/>
              <a:t> </a:t>
            </a:r>
            <a:r>
              <a:rPr spc="-10" dirty="0"/>
              <a:t>measurement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477" y="908113"/>
            <a:ext cx="7670673" cy="337299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39898" y="1884426"/>
            <a:ext cx="6273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Microsoft Sans Serif"/>
                <a:cs typeface="Microsoft Sans Serif"/>
              </a:rPr>
              <a:t>Ordinal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30" dirty="0">
                <a:latin typeface="Microsoft Sans Serif"/>
                <a:cs typeface="Microsoft Sans Serif"/>
              </a:rPr>
              <a:t>&lt;,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&gt;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4958" y="2168779"/>
            <a:ext cx="6470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Microsoft Sans Serif"/>
                <a:cs typeface="Microsoft Sans Serif"/>
              </a:rPr>
              <a:t>Interval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30" dirty="0">
                <a:latin typeface="Microsoft Sans Serif"/>
                <a:cs typeface="Microsoft Sans Serif"/>
              </a:rPr>
              <a:t>+,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−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39970" y="2306574"/>
            <a:ext cx="453390" cy="45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70"/>
              </a:lnSpc>
              <a:spcBef>
                <a:spcPts val="100"/>
              </a:spcBef>
            </a:pPr>
            <a:r>
              <a:rPr sz="1400" spc="-10" dirty="0">
                <a:latin typeface="Microsoft Sans Serif"/>
                <a:cs typeface="Microsoft Sans Serif"/>
              </a:rPr>
              <a:t>Ratio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ts val="1670"/>
              </a:lnSpc>
            </a:pPr>
            <a:r>
              <a:rPr sz="1400" spc="-10" dirty="0">
                <a:latin typeface="Segoe UI Symbol"/>
                <a:cs typeface="Segoe UI Symbol"/>
              </a:rPr>
              <a:t>✕</a:t>
            </a:r>
            <a:r>
              <a:rPr sz="1400" spc="-10" dirty="0">
                <a:latin typeface="Microsoft Sans Serif"/>
                <a:cs typeface="Microsoft Sans Serif"/>
              </a:rPr>
              <a:t>,</a:t>
            </a:r>
            <a:r>
              <a:rPr sz="1400" spc="-80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÷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41438" y="771525"/>
            <a:ext cx="11595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733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CC0000"/>
                </a:solidFill>
                <a:latin typeface="Microsoft Sans Serif"/>
                <a:cs typeface="Microsoft Sans Serif"/>
              </a:rPr>
              <a:t>Strongest assumptions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CC0000"/>
                </a:solidFill>
                <a:latin typeface="Microsoft Sans Serif"/>
                <a:cs typeface="Microsoft Sans Serif"/>
              </a:rPr>
              <a:t>Most</a:t>
            </a:r>
            <a:r>
              <a:rPr sz="1200" spc="12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Microsoft Sans Serif"/>
                <a:cs typeface="Microsoft Sans Serif"/>
              </a:rPr>
              <a:t>permissive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9557" y="3949090"/>
            <a:ext cx="894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CC0000"/>
                </a:solidFill>
                <a:latin typeface="Microsoft Sans Serif"/>
                <a:cs typeface="Microsoft Sans Serif"/>
              </a:rPr>
              <a:t>Weakest assumptions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9557" y="4497425"/>
            <a:ext cx="117856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CC0000"/>
                </a:solidFill>
                <a:latin typeface="Microsoft Sans Serif"/>
                <a:cs typeface="Microsoft Sans Serif"/>
              </a:rPr>
              <a:t>Least</a:t>
            </a:r>
            <a:r>
              <a:rPr sz="1200" spc="-45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Microsoft Sans Serif"/>
                <a:cs typeface="Microsoft Sans Serif"/>
              </a:rPr>
              <a:t>permissive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41878" y="2823209"/>
            <a:ext cx="2776220" cy="437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873885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Has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meaningful distances</a:t>
            </a:r>
            <a:endParaRPr sz="1000">
              <a:latin typeface="Arial MT"/>
              <a:cs typeface="Arial MT"/>
            </a:endParaRPr>
          </a:p>
          <a:p>
            <a:pPr marL="1572895">
              <a:lnSpc>
                <a:spcPts val="850"/>
              </a:lnSpc>
            </a:pPr>
            <a:r>
              <a:rPr sz="1000" dirty="0">
                <a:latin typeface="Arial MT"/>
                <a:cs typeface="Arial MT"/>
              </a:rPr>
              <a:t>Has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an</a:t>
            </a:r>
            <a:r>
              <a:rPr sz="1000" spc="-4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absolute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20" dirty="0">
                <a:latin typeface="Arial MT"/>
                <a:cs typeface="Arial MT"/>
              </a:rPr>
              <a:t>zero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08123" y="2540000"/>
            <a:ext cx="9067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 MT"/>
                <a:cs typeface="Arial MT"/>
              </a:rPr>
              <a:t>Has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meaningful order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1570" y="1482597"/>
            <a:ext cx="1369060" cy="756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7818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Microsoft Sans Serif"/>
                <a:cs typeface="Microsoft Sans Serif"/>
              </a:rPr>
              <a:t>Nominal</a:t>
            </a:r>
            <a:endParaRPr sz="1400">
              <a:latin typeface="Microsoft Sans Serif"/>
              <a:cs typeface="Microsoft Sans Serif"/>
            </a:endParaRPr>
          </a:p>
          <a:p>
            <a:pPr marL="678180">
              <a:lnSpc>
                <a:spcPct val="100000"/>
              </a:lnSpc>
            </a:pPr>
            <a:r>
              <a:rPr sz="1400" dirty="0">
                <a:latin typeface="Microsoft Sans Serif"/>
                <a:cs typeface="Microsoft Sans Serif"/>
              </a:rPr>
              <a:t>=,</a:t>
            </a:r>
            <a:r>
              <a:rPr sz="1400" spc="204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≠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000" dirty="0">
                <a:latin typeface="Arial MT"/>
                <a:cs typeface="Arial MT"/>
              </a:rPr>
              <a:t>Named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20" dirty="0">
                <a:latin typeface="Arial MT"/>
                <a:cs typeface="Arial MT"/>
              </a:rPr>
              <a:t>only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60130" y="4362399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9525"/>
            <a:ext cx="9144000" cy="5153025"/>
            <a:chOff x="0" y="-9525"/>
            <a:chExt cx="9144000" cy="5153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5" y="21374"/>
              <a:ext cx="7752588" cy="46908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42109" y="0"/>
              <a:ext cx="437515" cy="4906645"/>
            </a:xfrm>
            <a:custGeom>
              <a:avLst/>
              <a:gdLst/>
              <a:ahLst/>
              <a:cxnLst/>
              <a:rect l="l" t="t" r="r" b="b"/>
              <a:pathLst>
                <a:path w="437514" h="4906645">
                  <a:moveTo>
                    <a:pt x="0" y="4906518"/>
                  </a:moveTo>
                  <a:lnTo>
                    <a:pt x="437388" y="4906518"/>
                  </a:lnTo>
                  <a:lnTo>
                    <a:pt x="437388" y="0"/>
                  </a:lnTo>
                </a:path>
                <a:path w="437514" h="4906645">
                  <a:moveTo>
                    <a:pt x="0" y="0"/>
                  </a:moveTo>
                  <a:lnTo>
                    <a:pt x="0" y="4906518"/>
                  </a:lnTo>
                </a:path>
              </a:pathLst>
            </a:custGeom>
            <a:ln w="1905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164448" y="4576768"/>
            <a:ext cx="1657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25" dirty="0">
                <a:solidFill>
                  <a:srgbClr val="44536A"/>
                </a:solidFill>
                <a:latin typeface="Arial MT"/>
                <a:cs typeface="Arial MT"/>
              </a:rPr>
              <a:t>13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9525"/>
            <a:ext cx="9144000" cy="5153025"/>
            <a:chOff x="0" y="-9525"/>
            <a:chExt cx="9144000" cy="5153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715" y="9182"/>
              <a:ext cx="7752588" cy="469235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56053" y="0"/>
              <a:ext cx="436245" cy="4894580"/>
            </a:xfrm>
            <a:custGeom>
              <a:avLst/>
              <a:gdLst/>
              <a:ahLst/>
              <a:cxnLst/>
              <a:rect l="l" t="t" r="r" b="b"/>
              <a:pathLst>
                <a:path w="436244" h="4894580">
                  <a:moveTo>
                    <a:pt x="0" y="4894326"/>
                  </a:moveTo>
                  <a:lnTo>
                    <a:pt x="435863" y="4894326"/>
                  </a:lnTo>
                  <a:lnTo>
                    <a:pt x="435863" y="0"/>
                  </a:lnTo>
                </a:path>
                <a:path w="436244" h="4894580">
                  <a:moveTo>
                    <a:pt x="0" y="0"/>
                  </a:moveTo>
                  <a:lnTo>
                    <a:pt x="0" y="4894326"/>
                  </a:lnTo>
                </a:path>
              </a:pathLst>
            </a:custGeom>
            <a:ln w="1905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391155" y="179831"/>
            <a:ext cx="1010919" cy="234950"/>
          </a:xfrm>
          <a:prstGeom prst="rect">
            <a:avLst/>
          </a:prstGeom>
          <a:solidFill>
            <a:srgbClr val="CC0000"/>
          </a:solidFill>
        </p:spPr>
        <p:txBody>
          <a:bodyPr vert="horz" wrap="square" lIns="0" tIns="254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00"/>
              </a:spcBef>
            </a:pP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Ordinal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77250" y="4564881"/>
            <a:ext cx="1657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25" dirty="0">
                <a:solidFill>
                  <a:srgbClr val="44536A"/>
                </a:solidFill>
                <a:latin typeface="Arial MT"/>
                <a:cs typeface="Arial MT"/>
              </a:rPr>
              <a:t>14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9525"/>
            <a:ext cx="9144000" cy="5153025"/>
            <a:chOff x="0" y="-9525"/>
            <a:chExt cx="9144000" cy="5153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944" y="9182"/>
              <a:ext cx="7754111" cy="469235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88514" y="0"/>
              <a:ext cx="436245" cy="4928235"/>
            </a:xfrm>
            <a:custGeom>
              <a:avLst/>
              <a:gdLst/>
              <a:ahLst/>
              <a:cxnLst/>
              <a:rect l="l" t="t" r="r" b="b"/>
              <a:pathLst>
                <a:path w="436244" h="4928235">
                  <a:moveTo>
                    <a:pt x="0" y="4927854"/>
                  </a:moveTo>
                  <a:lnTo>
                    <a:pt x="435863" y="4927854"/>
                  </a:lnTo>
                  <a:lnTo>
                    <a:pt x="435863" y="0"/>
                  </a:lnTo>
                </a:path>
                <a:path w="436244" h="4928235">
                  <a:moveTo>
                    <a:pt x="0" y="0"/>
                  </a:moveTo>
                  <a:lnTo>
                    <a:pt x="0" y="4927854"/>
                  </a:lnTo>
                </a:path>
              </a:pathLst>
            </a:custGeom>
            <a:ln w="1905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549385" y="4588960"/>
            <a:ext cx="1657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fld id="{81D60167-4931-47E6-BA6A-407CBD079E47}" type="slidenum">
              <a:rPr sz="1000" spc="-25" dirty="0">
                <a:solidFill>
                  <a:srgbClr val="44536A"/>
                </a:solidFill>
                <a:latin typeface="Arial MT"/>
                <a:cs typeface="Arial MT"/>
              </a:rPr>
              <a:t>15</a:t>
            </a:fld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9525"/>
            <a:ext cx="9144000" cy="5153025"/>
            <a:chOff x="0" y="-9525"/>
            <a:chExt cx="9144000" cy="5153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740" y="9182"/>
              <a:ext cx="7754111" cy="469235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80309" y="0"/>
              <a:ext cx="436245" cy="4928235"/>
            </a:xfrm>
            <a:custGeom>
              <a:avLst/>
              <a:gdLst/>
              <a:ahLst/>
              <a:cxnLst/>
              <a:rect l="l" t="t" r="r" b="b"/>
              <a:pathLst>
                <a:path w="436244" h="4928235">
                  <a:moveTo>
                    <a:pt x="0" y="4927854"/>
                  </a:moveTo>
                  <a:lnTo>
                    <a:pt x="435863" y="4927854"/>
                  </a:lnTo>
                  <a:lnTo>
                    <a:pt x="435863" y="0"/>
                  </a:lnTo>
                </a:path>
                <a:path w="436244" h="4928235">
                  <a:moveTo>
                    <a:pt x="0" y="0"/>
                  </a:moveTo>
                  <a:lnTo>
                    <a:pt x="0" y="4927854"/>
                  </a:lnTo>
                </a:path>
              </a:pathLst>
            </a:custGeom>
            <a:ln w="1905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915411" y="204215"/>
            <a:ext cx="1010919" cy="234950"/>
          </a:xfrm>
          <a:prstGeom prst="rect">
            <a:avLst/>
          </a:prstGeom>
          <a:solidFill>
            <a:srgbClr val="CC0000"/>
          </a:solidFill>
        </p:spPr>
        <p:txBody>
          <a:bodyPr vert="horz" wrap="square" lIns="0" tIns="254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0"/>
              </a:spcBef>
            </a:pP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Nominal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49385" y="4588960"/>
            <a:ext cx="1657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fld id="{81D60167-4931-47E6-BA6A-407CBD079E47}" type="slidenum">
              <a:rPr sz="1000" spc="-25" dirty="0">
                <a:solidFill>
                  <a:srgbClr val="44536A"/>
                </a:solidFill>
                <a:latin typeface="Arial MT"/>
                <a:cs typeface="Arial MT"/>
              </a:rPr>
              <a:t>16</a:t>
            </a:fld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9525"/>
            <a:ext cx="9144000" cy="5153025"/>
            <a:chOff x="0" y="-9525"/>
            <a:chExt cx="9144000" cy="5153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123" y="9182"/>
              <a:ext cx="7752588" cy="469235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40558" y="0"/>
              <a:ext cx="501650" cy="4928235"/>
            </a:xfrm>
            <a:custGeom>
              <a:avLst/>
              <a:gdLst/>
              <a:ahLst/>
              <a:cxnLst/>
              <a:rect l="l" t="t" r="r" b="b"/>
              <a:pathLst>
                <a:path w="501650" h="4928235">
                  <a:moveTo>
                    <a:pt x="0" y="4927854"/>
                  </a:moveTo>
                  <a:lnTo>
                    <a:pt x="501395" y="4927854"/>
                  </a:lnTo>
                  <a:lnTo>
                    <a:pt x="501395" y="0"/>
                  </a:lnTo>
                </a:path>
                <a:path w="501650" h="4928235">
                  <a:moveTo>
                    <a:pt x="0" y="0"/>
                  </a:moveTo>
                  <a:lnTo>
                    <a:pt x="0" y="4927854"/>
                  </a:lnTo>
                </a:path>
              </a:pathLst>
            </a:custGeom>
            <a:ln w="1905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549385" y="4588960"/>
            <a:ext cx="1657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fld id="{81D60167-4931-47E6-BA6A-407CBD079E47}" type="slidenum">
              <a:rPr sz="1000" spc="-25" dirty="0">
                <a:solidFill>
                  <a:srgbClr val="44536A"/>
                </a:solidFill>
                <a:latin typeface="Arial MT"/>
                <a:cs typeface="Arial MT"/>
              </a:rPr>
              <a:t>17</a:t>
            </a:fld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9525"/>
            <a:ext cx="9144000" cy="5153025"/>
            <a:chOff x="0" y="-9525"/>
            <a:chExt cx="9144000" cy="5153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740" y="0"/>
              <a:ext cx="7754111" cy="46893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16174" y="0"/>
              <a:ext cx="501650" cy="4916170"/>
            </a:xfrm>
            <a:custGeom>
              <a:avLst/>
              <a:gdLst/>
              <a:ahLst/>
              <a:cxnLst/>
              <a:rect l="l" t="t" r="r" b="b"/>
              <a:pathLst>
                <a:path w="501650" h="4916170">
                  <a:moveTo>
                    <a:pt x="0" y="4915662"/>
                  </a:moveTo>
                  <a:lnTo>
                    <a:pt x="501396" y="4915662"/>
                  </a:lnTo>
                  <a:lnTo>
                    <a:pt x="501396" y="0"/>
                  </a:lnTo>
                </a:path>
                <a:path w="501650" h="4916170">
                  <a:moveTo>
                    <a:pt x="0" y="0"/>
                  </a:moveTo>
                  <a:lnTo>
                    <a:pt x="0" y="4915662"/>
                  </a:lnTo>
                </a:path>
              </a:pathLst>
            </a:custGeom>
            <a:ln w="1905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16808" y="458723"/>
            <a:ext cx="1010919" cy="234950"/>
          </a:xfrm>
          <a:prstGeom prst="rect">
            <a:avLst/>
          </a:prstGeom>
          <a:solidFill>
            <a:srgbClr val="CC0000"/>
          </a:solidFill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Nominal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49385" y="4588960"/>
            <a:ext cx="1657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fld id="{81D60167-4931-47E6-BA6A-407CBD079E47}" type="slidenum">
              <a:rPr sz="1000" spc="-25" dirty="0">
                <a:solidFill>
                  <a:srgbClr val="44536A"/>
                </a:solidFill>
                <a:latin typeface="Arial MT"/>
                <a:cs typeface="Arial MT"/>
              </a:rPr>
              <a:t>18</a:t>
            </a:fld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9525"/>
            <a:ext cx="9144000" cy="5153025"/>
            <a:chOff x="0" y="-9525"/>
            <a:chExt cx="9144000" cy="5153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6344" y="33566"/>
              <a:ext cx="7754111" cy="46908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75253" y="0"/>
              <a:ext cx="388620" cy="4952365"/>
            </a:xfrm>
            <a:custGeom>
              <a:avLst/>
              <a:gdLst/>
              <a:ahLst/>
              <a:cxnLst/>
              <a:rect l="l" t="t" r="r" b="b"/>
              <a:pathLst>
                <a:path w="388620" h="4952365">
                  <a:moveTo>
                    <a:pt x="0" y="4952238"/>
                  </a:moveTo>
                  <a:lnTo>
                    <a:pt x="388619" y="4952238"/>
                  </a:lnTo>
                  <a:lnTo>
                    <a:pt x="388619" y="0"/>
                  </a:lnTo>
                </a:path>
                <a:path w="388620" h="4952365">
                  <a:moveTo>
                    <a:pt x="0" y="0"/>
                  </a:moveTo>
                  <a:lnTo>
                    <a:pt x="0" y="4952238"/>
                  </a:lnTo>
                </a:path>
              </a:pathLst>
            </a:custGeom>
            <a:ln w="1905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549385" y="4588960"/>
            <a:ext cx="1657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fld id="{81D60167-4931-47E6-BA6A-407CBD079E47}" type="slidenum">
              <a:rPr sz="1000" spc="-25" dirty="0">
                <a:solidFill>
                  <a:srgbClr val="44536A"/>
                </a:solidFill>
                <a:latin typeface="Arial MT"/>
                <a:cs typeface="Arial MT"/>
              </a:rPr>
              <a:t>19</a:t>
            </a:fld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1294" y="1733550"/>
            <a:ext cx="8141412" cy="1429879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 algn="ctr">
              <a:lnSpc>
                <a:spcPts val="5190"/>
              </a:lnSpc>
              <a:spcBef>
                <a:spcPts val="750"/>
              </a:spcBef>
            </a:pPr>
            <a:r>
              <a:rPr sz="4800" dirty="0">
                <a:solidFill>
                  <a:schemeClr val="accent6">
                    <a:lumMod val="75000"/>
                  </a:schemeClr>
                </a:solidFill>
              </a:rPr>
              <a:t>Data</a:t>
            </a:r>
            <a:r>
              <a:rPr sz="4800" spc="-12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sz="4800" spc="-10" dirty="0">
                <a:solidFill>
                  <a:schemeClr val="accent6">
                    <a:lumMod val="75000"/>
                  </a:schemeClr>
                </a:solidFill>
              </a:rPr>
              <a:t>Interpretation, </a:t>
            </a:r>
            <a:r>
              <a:rPr sz="4800" dirty="0">
                <a:solidFill>
                  <a:schemeClr val="accent6">
                    <a:lumMod val="75000"/>
                  </a:schemeClr>
                </a:solidFill>
              </a:rPr>
              <a:t>Management</a:t>
            </a:r>
            <a:r>
              <a:rPr sz="4800" spc="-285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sz="4800" spc="-25" dirty="0">
                <a:solidFill>
                  <a:schemeClr val="accent6">
                    <a:lumMod val="75000"/>
                  </a:schemeClr>
                </a:solidFill>
              </a:rPr>
              <a:t>and </a:t>
            </a:r>
            <a:r>
              <a:rPr sz="4800" spc="-10" dirty="0">
                <a:solidFill>
                  <a:schemeClr val="accent6">
                    <a:lumMod val="75000"/>
                  </a:schemeClr>
                </a:solidFill>
              </a:rPr>
              <a:t>Storage</a:t>
            </a:r>
            <a:endParaRPr sz="4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9525"/>
            <a:ext cx="9144000" cy="5153025"/>
            <a:chOff x="0" y="-9525"/>
            <a:chExt cx="9144000" cy="5153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" y="21374"/>
              <a:ext cx="7752588" cy="469083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344418" y="0"/>
              <a:ext cx="388620" cy="4940300"/>
            </a:xfrm>
            <a:custGeom>
              <a:avLst/>
              <a:gdLst/>
              <a:ahLst/>
              <a:cxnLst/>
              <a:rect l="l" t="t" r="r" b="b"/>
              <a:pathLst>
                <a:path w="388620" h="4940300">
                  <a:moveTo>
                    <a:pt x="0" y="4940046"/>
                  </a:moveTo>
                  <a:lnTo>
                    <a:pt x="388620" y="4940046"/>
                  </a:lnTo>
                  <a:lnTo>
                    <a:pt x="388620" y="0"/>
                  </a:lnTo>
                </a:path>
                <a:path w="388620" h="4940300">
                  <a:moveTo>
                    <a:pt x="0" y="0"/>
                  </a:moveTo>
                  <a:lnTo>
                    <a:pt x="0" y="4940046"/>
                  </a:lnTo>
                </a:path>
              </a:pathLst>
            </a:custGeom>
            <a:ln w="1905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732276" y="684276"/>
            <a:ext cx="1010919" cy="234950"/>
          </a:xfrm>
          <a:prstGeom prst="rect">
            <a:avLst/>
          </a:prstGeom>
          <a:solidFill>
            <a:srgbClr val="CC0000"/>
          </a:solidFill>
        </p:spPr>
        <p:txBody>
          <a:bodyPr vert="horz" wrap="square" lIns="0" tIns="2666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09"/>
              </a:spcBef>
            </a:pP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Ratio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18042" y="4576768"/>
            <a:ext cx="1657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25" dirty="0">
                <a:solidFill>
                  <a:srgbClr val="44536A"/>
                </a:solidFill>
                <a:latin typeface="Arial MT"/>
                <a:cs typeface="Arial MT"/>
              </a:rPr>
              <a:t>20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6080" y="4828590"/>
            <a:ext cx="161036" cy="1352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2391" y="182956"/>
            <a:ext cx="428371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Numbers</a:t>
            </a:r>
            <a:r>
              <a:rPr spc="-155" dirty="0"/>
              <a:t> </a:t>
            </a:r>
            <a:r>
              <a:rPr spc="140" dirty="0"/>
              <a:t>of</a:t>
            </a:r>
            <a:r>
              <a:rPr spc="-140" dirty="0"/>
              <a:t> </a:t>
            </a:r>
            <a:r>
              <a:rPr spc="-10" dirty="0"/>
              <a:t>variables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2391" y="915415"/>
            <a:ext cx="3510915" cy="2600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Univariate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spc="-20" dirty="0">
                <a:latin typeface="Arial MT"/>
                <a:cs typeface="Arial MT"/>
              </a:rPr>
              <a:t>data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Arial MT"/>
              <a:cs typeface="Arial MT"/>
            </a:endParaRPr>
          </a:p>
          <a:p>
            <a:pPr marL="469900" marR="92075" indent="-317500">
              <a:lnSpc>
                <a:spcPts val="1510"/>
              </a:lnSpc>
              <a:buChar char="●"/>
              <a:tabLst>
                <a:tab pos="469900" algn="l"/>
              </a:tabLst>
            </a:pPr>
            <a:r>
              <a:rPr sz="1400" spc="-40" dirty="0">
                <a:latin typeface="Arial MT"/>
                <a:cs typeface="Arial MT"/>
              </a:rPr>
              <a:t>You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only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have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attribute.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E.g.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time </a:t>
            </a:r>
            <a:r>
              <a:rPr sz="1400" spc="-10" dirty="0">
                <a:latin typeface="Arial MT"/>
                <a:cs typeface="Arial MT"/>
              </a:rPr>
              <a:t>series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400" b="1" dirty="0">
                <a:latin typeface="Arial"/>
                <a:cs typeface="Arial"/>
              </a:rPr>
              <a:t>Bivariate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spc="-20" dirty="0">
                <a:latin typeface="Arial MT"/>
                <a:cs typeface="Arial MT"/>
              </a:rPr>
              <a:t>data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 MT"/>
              <a:cs typeface="Arial MT"/>
            </a:endParaRPr>
          </a:p>
          <a:p>
            <a:pPr marL="469900" marR="5080" indent="-317500">
              <a:lnSpc>
                <a:spcPts val="1510"/>
              </a:lnSpc>
              <a:buChar char="●"/>
              <a:tabLst>
                <a:tab pos="469900" algn="l"/>
              </a:tabLst>
            </a:pPr>
            <a:r>
              <a:rPr sz="1400" spc="-40" dirty="0">
                <a:latin typeface="Arial MT"/>
                <a:cs typeface="Arial MT"/>
              </a:rPr>
              <a:t>You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have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two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attributes.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E.g.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table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of </a:t>
            </a:r>
            <a:r>
              <a:rPr sz="1400" dirty="0">
                <a:latin typeface="Arial MT"/>
                <a:cs typeface="Arial MT"/>
              </a:rPr>
              <a:t>longitude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latitude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pairs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1400" b="1" dirty="0">
                <a:latin typeface="Arial"/>
                <a:cs typeface="Arial"/>
              </a:rPr>
              <a:t>Multivariate</a:t>
            </a:r>
            <a:r>
              <a:rPr sz="1400" b="1" spc="-90" dirty="0">
                <a:latin typeface="Arial"/>
                <a:cs typeface="Arial"/>
              </a:rPr>
              <a:t> </a:t>
            </a:r>
            <a:r>
              <a:rPr sz="1400" spc="-20" dirty="0">
                <a:latin typeface="Arial MT"/>
                <a:cs typeface="Arial MT"/>
              </a:rPr>
              <a:t>data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spcBef>
                <a:spcPts val="1425"/>
              </a:spcBef>
              <a:buChar char="●"/>
              <a:tabLst>
                <a:tab pos="469265" algn="l"/>
              </a:tabLst>
            </a:pPr>
            <a:r>
              <a:rPr sz="1400" spc="-40" dirty="0">
                <a:latin typeface="Arial MT"/>
                <a:cs typeface="Arial MT"/>
              </a:rPr>
              <a:t>You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have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i="1" dirty="0">
                <a:latin typeface="Arial"/>
                <a:cs typeface="Arial"/>
              </a:rPr>
              <a:t>N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&gt;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attributes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553330" y="700405"/>
          <a:ext cx="3467098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3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34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34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000" spc="-25" dirty="0">
                          <a:solidFill>
                            <a:srgbClr val="44536A"/>
                          </a:solidFill>
                          <a:latin typeface="Microsoft Sans Serif"/>
                          <a:cs typeface="Microsoft Sans Serif"/>
                        </a:rPr>
                        <a:t>35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0805" marB="0">
                    <a:lnL w="19050">
                      <a:solidFill>
                        <a:srgbClr val="5B9BD4"/>
                      </a:solidFill>
                      <a:prstDash val="solid"/>
                    </a:lnL>
                    <a:lnR w="19050">
                      <a:solidFill>
                        <a:srgbClr val="5B9BD4"/>
                      </a:solidFill>
                      <a:prstDash val="solid"/>
                    </a:lnR>
                    <a:lnT w="19050">
                      <a:solidFill>
                        <a:srgbClr val="5B9BD4"/>
                      </a:solidFill>
                      <a:prstDash val="solid"/>
                    </a:lnT>
                    <a:lnB w="190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000" spc="-25" dirty="0">
                          <a:solidFill>
                            <a:srgbClr val="44536A"/>
                          </a:solidFill>
                          <a:latin typeface="Microsoft Sans Serif"/>
                          <a:cs typeface="Microsoft Sans Serif"/>
                        </a:rPr>
                        <a:t>50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0805" marB="0">
                    <a:lnL w="19050">
                      <a:solidFill>
                        <a:srgbClr val="5B9BD4"/>
                      </a:solidFill>
                      <a:prstDash val="solid"/>
                    </a:lnL>
                    <a:lnR w="19050">
                      <a:solidFill>
                        <a:srgbClr val="5B9BD4"/>
                      </a:solidFill>
                      <a:prstDash val="solid"/>
                    </a:lnR>
                    <a:lnT w="19050">
                      <a:solidFill>
                        <a:srgbClr val="5B9BD4"/>
                      </a:solidFill>
                      <a:prstDash val="solid"/>
                    </a:lnT>
                    <a:lnB w="190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000" spc="-25" dirty="0">
                          <a:solidFill>
                            <a:srgbClr val="44536A"/>
                          </a:solidFill>
                          <a:latin typeface="Microsoft Sans Serif"/>
                          <a:cs typeface="Microsoft Sans Serif"/>
                        </a:rPr>
                        <a:t>60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0805" marB="0">
                    <a:lnL w="19050">
                      <a:solidFill>
                        <a:srgbClr val="5B9BD4"/>
                      </a:solidFill>
                      <a:prstDash val="solid"/>
                    </a:lnL>
                    <a:lnR w="19050">
                      <a:solidFill>
                        <a:srgbClr val="5B9BD4"/>
                      </a:solidFill>
                      <a:prstDash val="solid"/>
                    </a:lnR>
                    <a:lnT w="19050">
                      <a:solidFill>
                        <a:srgbClr val="5B9BD4"/>
                      </a:solidFill>
                      <a:prstDash val="solid"/>
                    </a:lnT>
                    <a:lnB w="190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000" spc="-25" dirty="0">
                          <a:solidFill>
                            <a:srgbClr val="44536A"/>
                          </a:solidFill>
                          <a:latin typeface="Microsoft Sans Serif"/>
                          <a:cs typeface="Microsoft Sans Serif"/>
                        </a:rPr>
                        <a:t>40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0805" marB="0">
                    <a:lnL w="19050">
                      <a:solidFill>
                        <a:srgbClr val="5B9BD4"/>
                      </a:solidFill>
                      <a:prstDash val="solid"/>
                    </a:lnL>
                    <a:lnR w="19050">
                      <a:solidFill>
                        <a:srgbClr val="5B9BD4"/>
                      </a:solidFill>
                      <a:prstDash val="solid"/>
                    </a:lnR>
                    <a:lnT w="19050">
                      <a:solidFill>
                        <a:srgbClr val="5B9BD4"/>
                      </a:solidFill>
                      <a:prstDash val="solid"/>
                    </a:lnT>
                    <a:lnB w="190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000" spc="-25" dirty="0">
                          <a:solidFill>
                            <a:srgbClr val="44536A"/>
                          </a:solidFill>
                          <a:latin typeface="Microsoft Sans Serif"/>
                          <a:cs typeface="Microsoft Sans Serif"/>
                        </a:rPr>
                        <a:t>20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0805" marB="0">
                    <a:lnL w="19050">
                      <a:solidFill>
                        <a:srgbClr val="5B9BD4"/>
                      </a:solidFill>
                      <a:prstDash val="solid"/>
                    </a:lnL>
                    <a:lnR w="19050">
                      <a:solidFill>
                        <a:srgbClr val="5B9BD4"/>
                      </a:solidFill>
                      <a:prstDash val="solid"/>
                    </a:lnR>
                    <a:lnT w="19050">
                      <a:solidFill>
                        <a:srgbClr val="5B9BD4"/>
                      </a:solidFill>
                      <a:prstDash val="solid"/>
                    </a:lnT>
                    <a:lnB w="19050">
                      <a:solidFill>
                        <a:srgbClr val="5B9BD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622101" y="514921"/>
            <a:ext cx="1320165" cy="192405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1905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50"/>
              </a:spcBef>
            </a:pPr>
            <a:r>
              <a:rPr sz="1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Velocity</a:t>
            </a:r>
            <a:endParaRPr sz="100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47259" y="1312925"/>
          <a:ext cx="2279650" cy="1349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6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0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lon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965" marB="0">
                    <a:lnL w="19050">
                      <a:solidFill>
                        <a:srgbClr val="5B9BD4"/>
                      </a:solidFill>
                      <a:prstDash val="solid"/>
                    </a:lnL>
                    <a:lnR w="19050">
                      <a:solidFill>
                        <a:srgbClr val="5B9BD4"/>
                      </a:solidFill>
                      <a:prstDash val="solid"/>
                    </a:lnR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0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lat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0965" marB="0">
                    <a:lnL w="19050">
                      <a:solidFill>
                        <a:srgbClr val="5B9BD4"/>
                      </a:solidFill>
                      <a:prstDash val="solid"/>
                    </a:lnL>
                    <a:lnR w="19050">
                      <a:solidFill>
                        <a:srgbClr val="5B9BD4"/>
                      </a:solidFill>
                      <a:prstDash val="solid"/>
                    </a:lnR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000" spc="-50" dirty="0">
                          <a:solidFill>
                            <a:srgbClr val="44536A"/>
                          </a:solidFill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sz="1000" spc="-10" dirty="0">
                          <a:solidFill>
                            <a:srgbClr val="44536A"/>
                          </a:solidFill>
                          <a:latin typeface="Microsoft Sans Serif"/>
                          <a:cs typeface="Microsoft Sans Serif"/>
                        </a:rPr>
                        <a:t>6.258854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1915" marB="0">
                    <a:lnL w="19050">
                      <a:solidFill>
                        <a:srgbClr val="5B9BD4"/>
                      </a:solidFill>
                      <a:prstDash val="solid"/>
                    </a:lnL>
                    <a:lnR w="19050">
                      <a:solidFill>
                        <a:srgbClr val="5B9BD4"/>
                      </a:solidFill>
                      <a:prstDash val="solid"/>
                    </a:lnR>
                    <a:lnB w="190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000" spc="-10" dirty="0">
                          <a:solidFill>
                            <a:srgbClr val="44536A"/>
                          </a:solidFill>
                          <a:latin typeface="Microsoft Sans Serif"/>
                          <a:cs typeface="Microsoft Sans Serif"/>
                        </a:rPr>
                        <a:t>53.385381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1915" marB="0">
                    <a:lnL w="19050">
                      <a:solidFill>
                        <a:srgbClr val="5B9BD4"/>
                      </a:solidFill>
                      <a:prstDash val="solid"/>
                    </a:lnL>
                    <a:lnR w="19050">
                      <a:solidFill>
                        <a:srgbClr val="5B9BD4"/>
                      </a:solidFill>
                      <a:prstDash val="solid"/>
                    </a:lnR>
                    <a:lnB w="19050">
                      <a:solidFill>
                        <a:srgbClr val="5B9BD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spc="-50" dirty="0">
                          <a:solidFill>
                            <a:srgbClr val="44536A"/>
                          </a:solidFill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sz="1000" spc="-10" dirty="0">
                          <a:solidFill>
                            <a:srgbClr val="44536A"/>
                          </a:solidFill>
                          <a:latin typeface="Microsoft Sans Serif"/>
                          <a:cs typeface="Microsoft Sans Serif"/>
                        </a:rPr>
                        <a:t>6.274475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5B9BD4"/>
                      </a:solidFill>
                      <a:prstDash val="solid"/>
                    </a:lnL>
                    <a:lnR w="19050">
                      <a:solidFill>
                        <a:srgbClr val="5B9BD4"/>
                      </a:solidFill>
                      <a:prstDash val="solid"/>
                    </a:lnR>
                    <a:lnT w="19050">
                      <a:solidFill>
                        <a:srgbClr val="5B9BD4"/>
                      </a:solidFill>
                      <a:prstDash val="solid"/>
                    </a:lnT>
                    <a:lnB w="190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spc="-10" dirty="0">
                          <a:solidFill>
                            <a:srgbClr val="44536A"/>
                          </a:solidFill>
                          <a:latin typeface="Microsoft Sans Serif"/>
                          <a:cs typeface="Microsoft Sans Serif"/>
                        </a:rPr>
                        <a:t>53.360158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5B9BD4"/>
                      </a:solidFill>
                      <a:prstDash val="solid"/>
                    </a:lnL>
                    <a:lnR w="19050">
                      <a:solidFill>
                        <a:srgbClr val="5B9BD4"/>
                      </a:solidFill>
                      <a:prstDash val="solid"/>
                    </a:lnR>
                    <a:lnT w="19050">
                      <a:solidFill>
                        <a:srgbClr val="5B9BD4"/>
                      </a:solidFill>
                      <a:prstDash val="solid"/>
                    </a:lnT>
                    <a:lnB w="19050">
                      <a:solidFill>
                        <a:srgbClr val="5B9BD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spc="-50" dirty="0">
                          <a:solidFill>
                            <a:srgbClr val="44536A"/>
                          </a:solidFill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sz="1000" spc="-10" dirty="0">
                          <a:solidFill>
                            <a:srgbClr val="44536A"/>
                          </a:solidFill>
                          <a:latin typeface="Microsoft Sans Serif"/>
                          <a:cs typeface="Microsoft Sans Serif"/>
                        </a:rPr>
                        <a:t>71.094664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5B9BD4"/>
                      </a:solidFill>
                      <a:prstDash val="solid"/>
                    </a:lnL>
                    <a:lnR w="19050">
                      <a:solidFill>
                        <a:srgbClr val="5B9BD4"/>
                      </a:solidFill>
                      <a:prstDash val="solid"/>
                    </a:lnR>
                    <a:lnT w="19050">
                      <a:solidFill>
                        <a:srgbClr val="5B9BD4"/>
                      </a:solidFill>
                      <a:prstDash val="solid"/>
                    </a:lnT>
                    <a:lnB w="19050">
                      <a:solidFill>
                        <a:srgbClr val="5B9B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spc="-10" dirty="0">
                          <a:solidFill>
                            <a:srgbClr val="44536A"/>
                          </a:solidFill>
                          <a:latin typeface="Microsoft Sans Serif"/>
                          <a:cs typeface="Microsoft Sans Serif"/>
                        </a:rPr>
                        <a:t>42.359980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5B9BD4"/>
                      </a:solidFill>
                      <a:prstDash val="solid"/>
                    </a:lnL>
                    <a:lnR w="19050">
                      <a:solidFill>
                        <a:srgbClr val="5B9BD4"/>
                      </a:solidFill>
                      <a:prstDash val="solid"/>
                    </a:lnR>
                    <a:lnT w="19050">
                      <a:solidFill>
                        <a:srgbClr val="5B9BD4"/>
                      </a:solidFill>
                      <a:prstDash val="solid"/>
                    </a:lnT>
                    <a:lnB w="19050">
                      <a:solidFill>
                        <a:srgbClr val="5B9BD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12464" y="2834639"/>
            <a:ext cx="5260847" cy="15133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735" y="175640"/>
            <a:ext cx="31248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Data</a:t>
            </a:r>
            <a:r>
              <a:rPr spc="-110" dirty="0"/>
              <a:t> </a:t>
            </a:r>
            <a:r>
              <a:rPr spc="-135" dirty="0"/>
              <a:t>as</a:t>
            </a:r>
            <a:r>
              <a:rPr spc="-110" dirty="0"/>
              <a:t> </a:t>
            </a:r>
            <a:r>
              <a:rPr spc="-10" dirty="0"/>
              <a:t>vectors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6328" y="931240"/>
            <a:ext cx="3799204" cy="4324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Bivariate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points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with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quantitative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 MT"/>
                <a:cs typeface="Arial MT"/>
              </a:rPr>
              <a:t>variables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described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2D</a:t>
            </a:r>
            <a:r>
              <a:rPr sz="1400" spc="-10" dirty="0">
                <a:latin typeface="Arial MT"/>
                <a:cs typeface="Arial MT"/>
              </a:rPr>
              <a:t> space.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6328" y="2309876"/>
            <a:ext cx="3721735" cy="4318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sz="1400" dirty="0">
                <a:latin typeface="Arial MT"/>
                <a:cs typeface="Arial MT"/>
              </a:rPr>
              <a:t>Multivariate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points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described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using </a:t>
            </a:r>
            <a:r>
              <a:rPr sz="1400" dirty="0">
                <a:latin typeface="Arial MT"/>
                <a:cs typeface="Arial MT"/>
              </a:rPr>
              <a:t>vectors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Cambria Math"/>
                <a:cs typeface="Cambria Math"/>
              </a:rPr>
              <a:t>𝐷</a:t>
            </a:r>
            <a:r>
              <a:rPr sz="1400" dirty="0">
                <a:latin typeface="Arial MT"/>
                <a:cs typeface="Arial MT"/>
              </a:rPr>
              <a:t>-dimensional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space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6328" y="4286503"/>
            <a:ext cx="3790950" cy="4324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This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abstraction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very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useful,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since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allows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us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linear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algebra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theory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manipulate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data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64608" y="909827"/>
            <a:ext cx="3935729" cy="2974975"/>
            <a:chOff x="4864608" y="909827"/>
            <a:chExt cx="3935729" cy="2974975"/>
          </a:xfrm>
        </p:grpSpPr>
        <p:sp>
          <p:nvSpPr>
            <p:cNvPr id="7" name="object 7"/>
            <p:cNvSpPr/>
            <p:nvPr/>
          </p:nvSpPr>
          <p:spPr>
            <a:xfrm>
              <a:off x="4864608" y="909827"/>
              <a:ext cx="3935729" cy="2974975"/>
            </a:xfrm>
            <a:custGeom>
              <a:avLst/>
              <a:gdLst/>
              <a:ahLst/>
              <a:cxnLst/>
              <a:rect l="l" t="t" r="r" b="b"/>
              <a:pathLst>
                <a:path w="3935729" h="2974975">
                  <a:moveTo>
                    <a:pt x="3935730" y="2936748"/>
                  </a:moveTo>
                  <a:lnTo>
                    <a:pt x="3923030" y="2930398"/>
                  </a:lnTo>
                  <a:lnTo>
                    <a:pt x="3859530" y="2898648"/>
                  </a:lnTo>
                  <a:lnTo>
                    <a:pt x="3880688" y="2930398"/>
                  </a:lnTo>
                  <a:lnTo>
                    <a:pt x="44450" y="2930398"/>
                  </a:lnTo>
                  <a:lnTo>
                    <a:pt x="44450" y="55041"/>
                  </a:lnTo>
                  <a:lnTo>
                    <a:pt x="76200" y="76200"/>
                  </a:lnTo>
                  <a:lnTo>
                    <a:pt x="63500" y="508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37" y="55041"/>
                  </a:lnTo>
                  <a:lnTo>
                    <a:pt x="31750" y="50800"/>
                  </a:lnTo>
                  <a:lnTo>
                    <a:pt x="31750" y="55041"/>
                  </a:lnTo>
                  <a:lnTo>
                    <a:pt x="31750" y="2949575"/>
                  </a:lnTo>
                  <a:lnTo>
                    <a:pt x="44450" y="2949575"/>
                  </a:lnTo>
                  <a:lnTo>
                    <a:pt x="44450" y="2943098"/>
                  </a:lnTo>
                  <a:lnTo>
                    <a:pt x="3880688" y="2943098"/>
                  </a:lnTo>
                  <a:lnTo>
                    <a:pt x="3859530" y="2974848"/>
                  </a:lnTo>
                  <a:lnTo>
                    <a:pt x="3923030" y="2943098"/>
                  </a:lnTo>
                  <a:lnTo>
                    <a:pt x="3935730" y="293674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95088" y="1878330"/>
              <a:ext cx="1064260" cy="1972945"/>
            </a:xfrm>
            <a:custGeom>
              <a:avLst/>
              <a:gdLst/>
              <a:ahLst/>
              <a:cxnLst/>
              <a:rect l="l" t="t" r="r" b="b"/>
              <a:pathLst>
                <a:path w="1064260" h="1972945">
                  <a:moveTo>
                    <a:pt x="1019366" y="62683"/>
                  </a:moveTo>
                  <a:lnTo>
                    <a:pt x="0" y="1963801"/>
                  </a:lnTo>
                  <a:lnTo>
                    <a:pt x="16763" y="1972818"/>
                  </a:lnTo>
                  <a:lnTo>
                    <a:pt x="1036137" y="71687"/>
                  </a:lnTo>
                  <a:lnTo>
                    <a:pt x="1019366" y="62683"/>
                  </a:lnTo>
                  <a:close/>
                </a:path>
                <a:path w="1064260" h="1972945">
                  <a:moveTo>
                    <a:pt x="1062295" y="51435"/>
                  </a:moveTo>
                  <a:lnTo>
                    <a:pt x="1025398" y="51435"/>
                  </a:lnTo>
                  <a:lnTo>
                    <a:pt x="1042162" y="60452"/>
                  </a:lnTo>
                  <a:lnTo>
                    <a:pt x="1036137" y="71687"/>
                  </a:lnTo>
                  <a:lnTo>
                    <a:pt x="1061339" y="85217"/>
                  </a:lnTo>
                  <a:lnTo>
                    <a:pt x="1062295" y="51435"/>
                  </a:lnTo>
                  <a:close/>
                </a:path>
                <a:path w="1064260" h="1972945">
                  <a:moveTo>
                    <a:pt x="1025398" y="51435"/>
                  </a:moveTo>
                  <a:lnTo>
                    <a:pt x="1019366" y="62683"/>
                  </a:lnTo>
                  <a:lnTo>
                    <a:pt x="1036137" y="71687"/>
                  </a:lnTo>
                  <a:lnTo>
                    <a:pt x="1042162" y="60452"/>
                  </a:lnTo>
                  <a:lnTo>
                    <a:pt x="1025398" y="51435"/>
                  </a:lnTo>
                  <a:close/>
                </a:path>
                <a:path w="1064260" h="1972945">
                  <a:moveTo>
                    <a:pt x="1063752" y="0"/>
                  </a:moveTo>
                  <a:lnTo>
                    <a:pt x="994156" y="49149"/>
                  </a:lnTo>
                  <a:lnTo>
                    <a:pt x="1019366" y="62683"/>
                  </a:lnTo>
                  <a:lnTo>
                    <a:pt x="1025398" y="51435"/>
                  </a:lnTo>
                  <a:lnTo>
                    <a:pt x="1062295" y="51435"/>
                  </a:lnTo>
                  <a:lnTo>
                    <a:pt x="1063752" y="0"/>
                  </a:lnTo>
                  <a:close/>
                </a:path>
              </a:pathLst>
            </a:custGeom>
            <a:solidFill>
              <a:srgbClr val="498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98263" y="2771394"/>
              <a:ext cx="1654810" cy="1083310"/>
            </a:xfrm>
            <a:custGeom>
              <a:avLst/>
              <a:gdLst/>
              <a:ahLst/>
              <a:cxnLst/>
              <a:rect l="l" t="t" r="r" b="b"/>
              <a:pathLst>
                <a:path w="1654809" h="1083310">
                  <a:moveTo>
                    <a:pt x="1585602" y="33618"/>
                  </a:moveTo>
                  <a:lnTo>
                    <a:pt x="0" y="1067181"/>
                  </a:lnTo>
                  <a:lnTo>
                    <a:pt x="10413" y="1083183"/>
                  </a:lnTo>
                  <a:lnTo>
                    <a:pt x="1595993" y="49553"/>
                  </a:lnTo>
                  <a:lnTo>
                    <a:pt x="1585602" y="33618"/>
                  </a:lnTo>
                  <a:close/>
                </a:path>
                <a:path w="1654809" h="1083310">
                  <a:moveTo>
                    <a:pt x="1638986" y="26669"/>
                  </a:moveTo>
                  <a:lnTo>
                    <a:pt x="1596263" y="26669"/>
                  </a:lnTo>
                  <a:lnTo>
                    <a:pt x="1606550" y="42672"/>
                  </a:lnTo>
                  <a:lnTo>
                    <a:pt x="1595993" y="49553"/>
                  </a:lnTo>
                  <a:lnTo>
                    <a:pt x="1611630" y="73532"/>
                  </a:lnTo>
                  <a:lnTo>
                    <a:pt x="1638986" y="26669"/>
                  </a:lnTo>
                  <a:close/>
                </a:path>
                <a:path w="1654809" h="1083310">
                  <a:moveTo>
                    <a:pt x="1596263" y="26669"/>
                  </a:moveTo>
                  <a:lnTo>
                    <a:pt x="1585602" y="33618"/>
                  </a:lnTo>
                  <a:lnTo>
                    <a:pt x="1595993" y="49553"/>
                  </a:lnTo>
                  <a:lnTo>
                    <a:pt x="1606550" y="42672"/>
                  </a:lnTo>
                  <a:lnTo>
                    <a:pt x="1596263" y="26669"/>
                  </a:lnTo>
                  <a:close/>
                </a:path>
                <a:path w="1654809" h="1083310">
                  <a:moveTo>
                    <a:pt x="1654556" y="0"/>
                  </a:moveTo>
                  <a:lnTo>
                    <a:pt x="1569974" y="9651"/>
                  </a:lnTo>
                  <a:lnTo>
                    <a:pt x="1585602" y="33618"/>
                  </a:lnTo>
                  <a:lnTo>
                    <a:pt x="1596263" y="26669"/>
                  </a:lnTo>
                  <a:lnTo>
                    <a:pt x="1638986" y="26669"/>
                  </a:lnTo>
                  <a:lnTo>
                    <a:pt x="1654556" y="0"/>
                  </a:lnTo>
                  <a:close/>
                </a:path>
              </a:pathLst>
            </a:custGeom>
            <a:solidFill>
              <a:srgbClr val="F6B1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414766" y="3919220"/>
            <a:ext cx="1206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latin typeface="Cambria Math"/>
                <a:cs typeface="Cambria Math"/>
              </a:rPr>
              <a:t>𝑥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80508" y="984884"/>
            <a:ext cx="1257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latin typeface="Cambria Math"/>
                <a:cs typeface="Cambria Math"/>
              </a:rPr>
              <a:t>𝑦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35370" y="1653032"/>
            <a:ext cx="6153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985E8"/>
                </a:solidFill>
                <a:latin typeface="Cambria Math"/>
                <a:cs typeface="Cambria Math"/>
              </a:rPr>
              <a:t>(𝑥</a:t>
            </a:r>
            <a:r>
              <a:rPr sz="1350" baseline="-21604" dirty="0">
                <a:solidFill>
                  <a:srgbClr val="4985E8"/>
                </a:solidFill>
                <a:latin typeface="Cambria Math"/>
                <a:cs typeface="Cambria Math"/>
              </a:rPr>
              <a:t>1</a:t>
            </a:r>
            <a:r>
              <a:rPr sz="1400" dirty="0">
                <a:solidFill>
                  <a:srgbClr val="4985E8"/>
                </a:solidFill>
                <a:latin typeface="Cambria Math"/>
                <a:cs typeface="Cambria Math"/>
              </a:rPr>
              <a:t>,</a:t>
            </a:r>
            <a:r>
              <a:rPr sz="1400" spc="-80" dirty="0">
                <a:solidFill>
                  <a:srgbClr val="4985E8"/>
                </a:solidFill>
                <a:latin typeface="Cambria Math"/>
                <a:cs typeface="Cambria Math"/>
              </a:rPr>
              <a:t> </a:t>
            </a:r>
            <a:r>
              <a:rPr sz="1400" spc="-25" dirty="0">
                <a:solidFill>
                  <a:srgbClr val="4985E8"/>
                </a:solidFill>
                <a:latin typeface="Cambria Math"/>
                <a:cs typeface="Cambria Math"/>
              </a:rPr>
              <a:t>𝑦</a:t>
            </a:r>
            <a:r>
              <a:rPr sz="1350" spc="-37" baseline="-21604" dirty="0">
                <a:solidFill>
                  <a:srgbClr val="4985E8"/>
                </a:solidFill>
                <a:latin typeface="Cambria Math"/>
                <a:cs typeface="Cambria Math"/>
              </a:rPr>
              <a:t>1</a:t>
            </a:r>
            <a:r>
              <a:rPr sz="1400" spc="-25" dirty="0">
                <a:solidFill>
                  <a:srgbClr val="4985E8"/>
                </a:solidFill>
                <a:latin typeface="Cambria Math"/>
                <a:cs typeface="Cambria Math"/>
              </a:rPr>
              <a:t>)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23633" y="2661666"/>
            <a:ext cx="6153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9138"/>
                </a:solidFill>
                <a:latin typeface="Cambria Math"/>
                <a:cs typeface="Cambria Math"/>
              </a:rPr>
              <a:t>(𝑥</a:t>
            </a:r>
            <a:r>
              <a:rPr sz="1350" baseline="-21604" dirty="0">
                <a:solidFill>
                  <a:srgbClr val="E69138"/>
                </a:solidFill>
                <a:latin typeface="Cambria Math"/>
                <a:cs typeface="Cambria Math"/>
              </a:rPr>
              <a:t>2</a:t>
            </a:r>
            <a:r>
              <a:rPr sz="1400" dirty="0">
                <a:solidFill>
                  <a:srgbClr val="E69138"/>
                </a:solidFill>
                <a:latin typeface="Cambria Math"/>
                <a:cs typeface="Cambria Math"/>
              </a:rPr>
              <a:t>,</a:t>
            </a:r>
            <a:r>
              <a:rPr sz="1400" spc="-80" dirty="0">
                <a:solidFill>
                  <a:srgbClr val="E69138"/>
                </a:solidFill>
                <a:latin typeface="Cambria Math"/>
                <a:cs typeface="Cambria Math"/>
              </a:rPr>
              <a:t> </a:t>
            </a:r>
            <a:r>
              <a:rPr sz="1400" spc="-25" dirty="0">
                <a:solidFill>
                  <a:srgbClr val="E69138"/>
                </a:solidFill>
                <a:latin typeface="Cambria Math"/>
                <a:cs typeface="Cambria Math"/>
              </a:rPr>
              <a:t>𝑦</a:t>
            </a:r>
            <a:r>
              <a:rPr sz="1350" spc="-37" baseline="-21604" dirty="0">
                <a:solidFill>
                  <a:srgbClr val="E69138"/>
                </a:solidFill>
                <a:latin typeface="Cambria Math"/>
                <a:cs typeface="Cambria Math"/>
              </a:rPr>
              <a:t>2</a:t>
            </a:r>
            <a:r>
              <a:rPr sz="1400" spc="-25" dirty="0">
                <a:solidFill>
                  <a:srgbClr val="E69138"/>
                </a:solidFill>
                <a:latin typeface="Cambria Math"/>
                <a:cs typeface="Cambria Math"/>
              </a:rPr>
              <a:t>)</a:t>
            </a:r>
            <a:endParaRPr sz="1400">
              <a:latin typeface="Cambria Math"/>
              <a:cs typeface="Cambria Math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6504" y="1751444"/>
            <a:ext cx="257556" cy="58027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520" y="1751444"/>
            <a:ext cx="257556" cy="58027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2083" y="1860804"/>
            <a:ext cx="743712" cy="35204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04060" y="3163823"/>
            <a:ext cx="220980" cy="87325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09444" y="3496055"/>
            <a:ext cx="542544" cy="20878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51988" y="1877567"/>
            <a:ext cx="477012" cy="20878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8720073" y="4495291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 MT"/>
                <a:cs typeface="Arial MT"/>
              </a:rPr>
              <a:t>22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72185"/>
            <a:ext cx="4189729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Datasets</a:t>
            </a:r>
            <a:r>
              <a:rPr spc="15" dirty="0"/>
              <a:t> </a:t>
            </a:r>
            <a:r>
              <a:rPr spc="-135" dirty="0"/>
              <a:t>as</a:t>
            </a:r>
            <a:r>
              <a:rPr spc="20" dirty="0"/>
              <a:t> </a:t>
            </a:r>
            <a:r>
              <a:rPr spc="-10" dirty="0"/>
              <a:t>matrices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394710" cy="4324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We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stack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quantitative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into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spc="-10" dirty="0">
                <a:latin typeface="Arial MT"/>
                <a:cs typeface="Arial MT"/>
              </a:rPr>
              <a:t>matrices.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550" y="1792605"/>
            <a:ext cx="3689985" cy="160528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474345">
              <a:lnSpc>
                <a:spcPts val="1510"/>
              </a:lnSpc>
              <a:spcBef>
                <a:spcPts val="295"/>
              </a:spcBef>
            </a:pPr>
            <a:r>
              <a:rPr sz="1400" dirty="0">
                <a:latin typeface="Arial MT"/>
                <a:cs typeface="Arial MT"/>
              </a:rPr>
              <a:t>Usually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we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stack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items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(data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points, </a:t>
            </a:r>
            <a:r>
              <a:rPr sz="1400" dirty="0">
                <a:latin typeface="Arial MT"/>
                <a:cs typeface="Arial MT"/>
              </a:rPr>
              <a:t>examples)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rows,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attributes </a:t>
            </a:r>
            <a:r>
              <a:rPr sz="1400" dirty="0">
                <a:latin typeface="Arial MT"/>
                <a:cs typeface="Arial MT"/>
              </a:rPr>
              <a:t>(features)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columns.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spcBef>
                <a:spcPts val="1410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NB: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some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books/papers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do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opposite!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 MT"/>
              <a:cs typeface="Arial MT"/>
            </a:endParaRPr>
          </a:p>
          <a:p>
            <a:pPr marL="12700" marR="80645">
              <a:lnSpc>
                <a:spcPts val="151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dataset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Cambria Math"/>
                <a:cs typeface="Cambria Math"/>
              </a:rPr>
              <a:t>𝑋</a:t>
            </a:r>
            <a:r>
              <a:rPr sz="1400" spc="105" dirty="0">
                <a:latin typeface="Cambria Math"/>
                <a:cs typeface="Cambria Math"/>
              </a:rPr>
              <a:t> </a:t>
            </a:r>
            <a:r>
              <a:rPr sz="1400" dirty="0">
                <a:latin typeface="Arial MT"/>
                <a:cs typeface="Arial MT"/>
              </a:rPr>
              <a:t>with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Cambria Math"/>
                <a:cs typeface="Cambria Math"/>
              </a:rPr>
              <a:t>𝑁</a:t>
            </a:r>
            <a:r>
              <a:rPr sz="1400" spc="110" dirty="0">
                <a:latin typeface="Cambria Math"/>
                <a:cs typeface="Cambria Math"/>
              </a:rPr>
              <a:t> </a:t>
            </a:r>
            <a:r>
              <a:rPr sz="1400" dirty="0">
                <a:latin typeface="Arial MT"/>
                <a:cs typeface="Arial MT"/>
              </a:rPr>
              <a:t>items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Cambria Math"/>
                <a:cs typeface="Cambria Math"/>
              </a:rPr>
              <a:t>𝐷</a:t>
            </a:r>
            <a:r>
              <a:rPr sz="1400" spc="130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Arial MT"/>
                <a:cs typeface="Arial MT"/>
              </a:rPr>
              <a:t>attributes, </a:t>
            </a:r>
            <a:r>
              <a:rPr sz="1400" dirty="0">
                <a:latin typeface="Arial MT"/>
                <a:cs typeface="Arial MT"/>
              </a:rPr>
              <a:t>we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have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</a:t>
            </a:r>
            <a:r>
              <a:rPr sz="1400" dirty="0">
                <a:latin typeface="Cambria Math"/>
                <a:cs typeface="Cambria Math"/>
              </a:rPr>
              <a:t>𝑁</a:t>
            </a:r>
            <a:r>
              <a:rPr sz="1400" spc="30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×</a:t>
            </a:r>
            <a:r>
              <a:rPr sz="1400" spc="-5" dirty="0">
                <a:latin typeface="Cambria Math"/>
                <a:cs typeface="Cambria Math"/>
              </a:rPr>
              <a:t> </a:t>
            </a:r>
            <a:r>
              <a:rPr sz="1400" dirty="0">
                <a:latin typeface="Cambria Math"/>
                <a:cs typeface="Cambria Math"/>
              </a:rPr>
              <a:t>𝐷</a:t>
            </a:r>
            <a:r>
              <a:rPr sz="1400" dirty="0">
                <a:latin typeface="Arial MT"/>
                <a:cs typeface="Arial MT"/>
              </a:rPr>
              <a:t>)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matrix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3727" y="4107179"/>
            <a:ext cx="1161288" cy="20878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8528" y="2473451"/>
            <a:ext cx="2257044" cy="173431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440679" y="2433827"/>
            <a:ext cx="121920" cy="1811020"/>
          </a:xfrm>
          <a:custGeom>
            <a:avLst/>
            <a:gdLst/>
            <a:ahLst/>
            <a:cxnLst/>
            <a:rect l="l" t="t" r="r" b="b"/>
            <a:pathLst>
              <a:path w="121920" h="1811020">
                <a:moveTo>
                  <a:pt x="121920" y="1810512"/>
                </a:moveTo>
                <a:lnTo>
                  <a:pt x="98196" y="1809713"/>
                </a:lnTo>
                <a:lnTo>
                  <a:pt x="78819" y="1807537"/>
                </a:lnTo>
                <a:lnTo>
                  <a:pt x="65752" y="1804307"/>
                </a:lnTo>
                <a:lnTo>
                  <a:pt x="60960" y="1800352"/>
                </a:lnTo>
                <a:lnTo>
                  <a:pt x="60960" y="915416"/>
                </a:lnTo>
                <a:lnTo>
                  <a:pt x="56167" y="911471"/>
                </a:lnTo>
                <a:lnTo>
                  <a:pt x="43100" y="908240"/>
                </a:lnTo>
                <a:lnTo>
                  <a:pt x="23723" y="906057"/>
                </a:lnTo>
                <a:lnTo>
                  <a:pt x="0" y="905256"/>
                </a:lnTo>
                <a:lnTo>
                  <a:pt x="23723" y="904454"/>
                </a:lnTo>
                <a:lnTo>
                  <a:pt x="43100" y="902271"/>
                </a:lnTo>
                <a:lnTo>
                  <a:pt x="56167" y="899040"/>
                </a:lnTo>
                <a:lnTo>
                  <a:pt x="60960" y="895096"/>
                </a:lnTo>
                <a:lnTo>
                  <a:pt x="60960" y="10160"/>
                </a:lnTo>
                <a:lnTo>
                  <a:pt x="65752" y="6215"/>
                </a:lnTo>
                <a:lnTo>
                  <a:pt x="78819" y="2984"/>
                </a:lnTo>
                <a:lnTo>
                  <a:pt x="98196" y="801"/>
                </a:lnTo>
                <a:lnTo>
                  <a:pt x="121920" y="0"/>
                </a:lnTo>
              </a:path>
            </a:pathLst>
          </a:custGeom>
          <a:ln w="9525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95442" y="980897"/>
            <a:ext cx="96011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CC0000"/>
                </a:solidFill>
                <a:latin typeface="Microsoft Sans Serif"/>
                <a:cs typeface="Microsoft Sans Serif"/>
              </a:rPr>
              <a:t>Data</a:t>
            </a:r>
            <a:r>
              <a:rPr sz="1400" spc="-15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Microsoft Sans Serif"/>
                <a:cs typeface="Microsoft Sans Serif"/>
              </a:rPr>
              <a:t>points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16116" y="4579721"/>
            <a:ext cx="863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CC0000"/>
                </a:solidFill>
                <a:latin typeface="Times New Roman"/>
                <a:cs typeface="Times New Roman"/>
              </a:rPr>
              <a:t>D </a:t>
            </a:r>
            <a:r>
              <a:rPr sz="1400" spc="-10" dirty="0">
                <a:solidFill>
                  <a:srgbClr val="CC0000"/>
                </a:solidFill>
                <a:latin typeface="Times New Roman"/>
                <a:cs typeface="Times New Roman"/>
              </a:rPr>
              <a:t>attributes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10428" y="4335779"/>
            <a:ext cx="2333625" cy="121920"/>
          </a:xfrm>
          <a:custGeom>
            <a:avLst/>
            <a:gdLst/>
            <a:ahLst/>
            <a:cxnLst/>
            <a:rect l="l" t="t" r="r" b="b"/>
            <a:pathLst>
              <a:path w="2333625" h="121920">
                <a:moveTo>
                  <a:pt x="2333244" y="0"/>
                </a:moveTo>
                <a:lnTo>
                  <a:pt x="2332442" y="23728"/>
                </a:lnTo>
                <a:lnTo>
                  <a:pt x="2330259" y="43105"/>
                </a:lnTo>
                <a:lnTo>
                  <a:pt x="2327028" y="56169"/>
                </a:lnTo>
                <a:lnTo>
                  <a:pt x="2323083" y="60960"/>
                </a:lnTo>
                <a:lnTo>
                  <a:pt x="1176781" y="60960"/>
                </a:lnTo>
                <a:lnTo>
                  <a:pt x="1172837" y="65750"/>
                </a:lnTo>
                <a:lnTo>
                  <a:pt x="1169606" y="78814"/>
                </a:lnTo>
                <a:lnTo>
                  <a:pt x="1167423" y="98191"/>
                </a:lnTo>
                <a:lnTo>
                  <a:pt x="1166622" y="121920"/>
                </a:lnTo>
                <a:lnTo>
                  <a:pt x="1165820" y="98191"/>
                </a:lnTo>
                <a:lnTo>
                  <a:pt x="1163637" y="78814"/>
                </a:lnTo>
                <a:lnTo>
                  <a:pt x="1160406" y="65750"/>
                </a:lnTo>
                <a:lnTo>
                  <a:pt x="1156462" y="60960"/>
                </a:lnTo>
                <a:lnTo>
                  <a:pt x="10160" y="60960"/>
                </a:lnTo>
                <a:lnTo>
                  <a:pt x="6215" y="56169"/>
                </a:lnTo>
                <a:lnTo>
                  <a:pt x="2984" y="43105"/>
                </a:lnTo>
                <a:lnTo>
                  <a:pt x="801" y="23728"/>
                </a:lnTo>
                <a:lnTo>
                  <a:pt x="0" y="0"/>
                </a:lnTo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123940" y="574548"/>
            <a:ext cx="996315" cy="1304925"/>
            <a:chOff x="6123940" y="574548"/>
            <a:chExt cx="996315" cy="130492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3972" y="574548"/>
              <a:ext cx="486155" cy="130454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123940" y="700659"/>
              <a:ext cx="594360" cy="290195"/>
            </a:xfrm>
            <a:custGeom>
              <a:avLst/>
              <a:gdLst/>
              <a:ahLst/>
              <a:cxnLst/>
              <a:rect l="l" t="t" r="r" b="b"/>
              <a:pathLst>
                <a:path w="594359" h="290194">
                  <a:moveTo>
                    <a:pt x="517600" y="31456"/>
                  </a:moveTo>
                  <a:lnTo>
                    <a:pt x="472439" y="40766"/>
                  </a:lnTo>
                  <a:lnTo>
                    <a:pt x="432562" y="50800"/>
                  </a:lnTo>
                  <a:lnTo>
                    <a:pt x="393064" y="62356"/>
                  </a:lnTo>
                  <a:lnTo>
                    <a:pt x="353822" y="75437"/>
                  </a:lnTo>
                  <a:lnTo>
                    <a:pt x="315087" y="89915"/>
                  </a:lnTo>
                  <a:lnTo>
                    <a:pt x="276860" y="105917"/>
                  </a:lnTo>
                  <a:lnTo>
                    <a:pt x="239268" y="123189"/>
                  </a:lnTo>
                  <a:lnTo>
                    <a:pt x="202311" y="141858"/>
                  </a:lnTo>
                  <a:lnTo>
                    <a:pt x="166243" y="161925"/>
                  </a:lnTo>
                  <a:lnTo>
                    <a:pt x="130937" y="183133"/>
                  </a:lnTo>
                  <a:lnTo>
                    <a:pt x="96520" y="205739"/>
                  </a:lnTo>
                  <a:lnTo>
                    <a:pt x="63119" y="229488"/>
                  </a:lnTo>
                  <a:lnTo>
                    <a:pt x="30861" y="254507"/>
                  </a:lnTo>
                  <a:lnTo>
                    <a:pt x="0" y="280542"/>
                  </a:lnTo>
                  <a:lnTo>
                    <a:pt x="8127" y="290194"/>
                  </a:lnTo>
                  <a:lnTo>
                    <a:pt x="38988" y="264160"/>
                  </a:lnTo>
                  <a:lnTo>
                    <a:pt x="70865" y="239521"/>
                  </a:lnTo>
                  <a:lnTo>
                    <a:pt x="103886" y="216026"/>
                  </a:lnTo>
                  <a:lnTo>
                    <a:pt x="137795" y="193801"/>
                  </a:lnTo>
                  <a:lnTo>
                    <a:pt x="172847" y="172846"/>
                  </a:lnTo>
                  <a:lnTo>
                    <a:pt x="208534" y="153035"/>
                  </a:lnTo>
                  <a:lnTo>
                    <a:pt x="245110" y="134492"/>
                  </a:lnTo>
                  <a:lnTo>
                    <a:pt x="282194" y="117348"/>
                  </a:lnTo>
                  <a:lnTo>
                    <a:pt x="319913" y="101726"/>
                  </a:lnTo>
                  <a:lnTo>
                    <a:pt x="358394" y="87249"/>
                  </a:lnTo>
                  <a:lnTo>
                    <a:pt x="397129" y="74421"/>
                  </a:lnTo>
                  <a:lnTo>
                    <a:pt x="436244" y="62991"/>
                  </a:lnTo>
                  <a:lnTo>
                    <a:pt x="475614" y="52958"/>
                  </a:lnTo>
                  <a:lnTo>
                    <a:pt x="515238" y="44703"/>
                  </a:lnTo>
                  <a:lnTo>
                    <a:pt x="519507" y="44024"/>
                  </a:lnTo>
                  <a:lnTo>
                    <a:pt x="517600" y="31456"/>
                  </a:lnTo>
                  <a:close/>
                </a:path>
                <a:path w="594359" h="290194">
                  <a:moveTo>
                    <a:pt x="589344" y="29463"/>
                  </a:moveTo>
                  <a:lnTo>
                    <a:pt x="530098" y="29463"/>
                  </a:lnTo>
                  <a:lnTo>
                    <a:pt x="532003" y="42037"/>
                  </a:lnTo>
                  <a:lnTo>
                    <a:pt x="519507" y="44024"/>
                  </a:lnTo>
                  <a:lnTo>
                    <a:pt x="524256" y="75311"/>
                  </a:lnTo>
                  <a:lnTo>
                    <a:pt x="589344" y="29463"/>
                  </a:lnTo>
                  <a:close/>
                </a:path>
                <a:path w="594359" h="290194">
                  <a:moveTo>
                    <a:pt x="530098" y="29463"/>
                  </a:moveTo>
                  <a:lnTo>
                    <a:pt x="517600" y="31456"/>
                  </a:lnTo>
                  <a:lnTo>
                    <a:pt x="519507" y="44024"/>
                  </a:lnTo>
                  <a:lnTo>
                    <a:pt x="532003" y="42037"/>
                  </a:lnTo>
                  <a:lnTo>
                    <a:pt x="530098" y="29463"/>
                  </a:lnTo>
                  <a:close/>
                </a:path>
                <a:path w="594359" h="290194">
                  <a:moveTo>
                    <a:pt x="512826" y="0"/>
                  </a:moveTo>
                  <a:lnTo>
                    <a:pt x="517600" y="31456"/>
                  </a:lnTo>
                  <a:lnTo>
                    <a:pt x="530098" y="29463"/>
                  </a:lnTo>
                  <a:lnTo>
                    <a:pt x="589344" y="29463"/>
                  </a:lnTo>
                  <a:lnTo>
                    <a:pt x="593852" y="26288"/>
                  </a:lnTo>
                  <a:lnTo>
                    <a:pt x="51282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746116" y="3288538"/>
            <a:ext cx="5734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CC0000"/>
                </a:solidFill>
                <a:latin typeface="Times New Roman"/>
                <a:cs typeface="Times New Roman"/>
              </a:rPr>
              <a:t>N</a:t>
            </a:r>
            <a:r>
              <a:rPr sz="1400" i="1" spc="-1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Times New Roman"/>
                <a:cs typeface="Times New Roman"/>
              </a:rPr>
              <a:t>items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72185"/>
            <a:ext cx="3602354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One-</a:t>
            </a:r>
            <a:r>
              <a:rPr spc="85" dirty="0"/>
              <a:t>hot</a:t>
            </a:r>
            <a:r>
              <a:rPr spc="-65" dirty="0"/>
              <a:t> </a:t>
            </a:r>
            <a:r>
              <a:rPr spc="-30" dirty="0"/>
              <a:t>encoding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465829" cy="2398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Sometimes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want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encoding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b="1" dirty="0">
                <a:latin typeface="Arial"/>
                <a:cs typeface="Arial"/>
              </a:rPr>
              <a:t>nominal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 MT"/>
                <a:cs typeface="Arial MT"/>
              </a:rPr>
              <a:t>variable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400" dirty="0">
                <a:latin typeface="Arial MT"/>
                <a:cs typeface="Arial MT"/>
              </a:rPr>
              <a:t>Solution: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one-</a:t>
            </a:r>
            <a:r>
              <a:rPr sz="1400" dirty="0">
                <a:latin typeface="Arial MT"/>
                <a:cs typeface="Arial MT"/>
              </a:rPr>
              <a:t>hot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encoding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  <a:spcBef>
                <a:spcPts val="1430"/>
              </a:spcBef>
            </a:pPr>
            <a:r>
              <a:rPr sz="1400" dirty="0">
                <a:latin typeface="Arial MT"/>
                <a:cs typeface="Arial MT"/>
              </a:rPr>
              <a:t>Nominal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attribute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with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Cambria Math"/>
                <a:cs typeface="Cambria Math"/>
              </a:rPr>
              <a:t>𝐾</a:t>
            </a:r>
            <a:r>
              <a:rPr sz="1400" spc="100" dirty="0">
                <a:latin typeface="Cambria Math"/>
                <a:cs typeface="Cambria Math"/>
              </a:rPr>
              <a:t> </a:t>
            </a:r>
            <a:r>
              <a:rPr sz="1400" dirty="0">
                <a:latin typeface="Arial MT"/>
                <a:cs typeface="Arial MT"/>
              </a:rPr>
              <a:t>possible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values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becomes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Cambria Math"/>
                <a:cs typeface="Cambria Math"/>
              </a:rPr>
              <a:t>𝐾</a:t>
            </a:r>
            <a:r>
              <a:rPr sz="1400" dirty="0">
                <a:latin typeface="Arial MT"/>
                <a:cs typeface="Arial MT"/>
              </a:rPr>
              <a:t>-dimensional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vector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  <a:spcBef>
                <a:spcPts val="1430"/>
              </a:spcBef>
            </a:pPr>
            <a:r>
              <a:rPr sz="1400" spc="-10" dirty="0">
                <a:latin typeface="Arial MT"/>
                <a:cs typeface="Arial MT"/>
              </a:rPr>
              <a:t>Transform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categorical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variable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with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50" dirty="0">
                <a:latin typeface="Cambria Math"/>
                <a:cs typeface="Cambria Math"/>
              </a:rPr>
              <a:t>𝐾</a:t>
            </a:r>
            <a:endParaRPr sz="1400">
              <a:latin typeface="Cambria Math"/>
              <a:cs typeface="Cambria Math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categories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Cambria Math"/>
                <a:cs typeface="Cambria Math"/>
              </a:rPr>
              <a:t>𝐾</a:t>
            </a:r>
            <a:r>
              <a:rPr sz="1400" spc="125" dirty="0">
                <a:latin typeface="Cambria Math"/>
                <a:cs typeface="Cambria Math"/>
              </a:rPr>
              <a:t> </a:t>
            </a:r>
            <a:r>
              <a:rPr sz="1400" dirty="0">
                <a:latin typeface="Arial MT"/>
                <a:cs typeface="Arial MT"/>
              </a:rPr>
              <a:t>binary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variables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400" spc="-10" dirty="0">
                <a:latin typeface="Arial MT"/>
                <a:cs typeface="Arial MT"/>
              </a:rPr>
              <a:t>Very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useful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encoding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text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838953" y="1612900"/>
          <a:ext cx="525145" cy="1919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116701" y="1612900"/>
          <a:ext cx="2546348" cy="190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92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5480113" y="2323909"/>
            <a:ext cx="534035" cy="495934"/>
            <a:chOff x="5480113" y="2323909"/>
            <a:chExt cx="534035" cy="495934"/>
          </a:xfrm>
        </p:grpSpPr>
        <p:sp>
          <p:nvSpPr>
            <p:cNvPr id="7" name="object 7"/>
            <p:cNvSpPr/>
            <p:nvPr/>
          </p:nvSpPr>
          <p:spPr>
            <a:xfrm>
              <a:off x="5484876" y="2328672"/>
              <a:ext cx="524510" cy="486409"/>
            </a:xfrm>
            <a:custGeom>
              <a:avLst/>
              <a:gdLst/>
              <a:ahLst/>
              <a:cxnLst/>
              <a:rect l="l" t="t" r="r" b="b"/>
              <a:pathLst>
                <a:path w="524510" h="486410">
                  <a:moveTo>
                    <a:pt x="281177" y="0"/>
                  </a:moveTo>
                  <a:lnTo>
                    <a:pt x="281177" y="121538"/>
                  </a:lnTo>
                  <a:lnTo>
                    <a:pt x="0" y="121538"/>
                  </a:lnTo>
                  <a:lnTo>
                    <a:pt x="0" y="364616"/>
                  </a:lnTo>
                  <a:lnTo>
                    <a:pt x="281177" y="364616"/>
                  </a:lnTo>
                  <a:lnTo>
                    <a:pt x="281177" y="486155"/>
                  </a:lnTo>
                  <a:lnTo>
                    <a:pt x="524256" y="243077"/>
                  </a:lnTo>
                  <a:lnTo>
                    <a:pt x="28117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84876" y="2328672"/>
              <a:ext cx="524510" cy="486409"/>
            </a:xfrm>
            <a:custGeom>
              <a:avLst/>
              <a:gdLst/>
              <a:ahLst/>
              <a:cxnLst/>
              <a:rect l="l" t="t" r="r" b="b"/>
              <a:pathLst>
                <a:path w="524510" h="486410">
                  <a:moveTo>
                    <a:pt x="0" y="121538"/>
                  </a:moveTo>
                  <a:lnTo>
                    <a:pt x="281177" y="121538"/>
                  </a:lnTo>
                  <a:lnTo>
                    <a:pt x="281177" y="0"/>
                  </a:lnTo>
                  <a:lnTo>
                    <a:pt x="524256" y="243077"/>
                  </a:lnTo>
                  <a:lnTo>
                    <a:pt x="281177" y="486155"/>
                  </a:lnTo>
                  <a:lnTo>
                    <a:pt x="281177" y="364616"/>
                  </a:lnTo>
                  <a:lnTo>
                    <a:pt x="0" y="364616"/>
                  </a:lnTo>
                  <a:lnTo>
                    <a:pt x="0" y="121538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24805" y="880364"/>
            <a:ext cx="1936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icrosoft Sans Serif"/>
                <a:cs typeface="Microsoft Sans Serif"/>
              </a:rPr>
              <a:t>Categorical </a:t>
            </a:r>
            <a:r>
              <a:rPr sz="1200" spc="60" dirty="0">
                <a:latin typeface="Microsoft Sans Serif"/>
                <a:cs typeface="Microsoft Sans Serif"/>
              </a:rPr>
              <a:t>attribute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with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-50" dirty="0">
                <a:latin typeface="Microsoft Sans Serif"/>
                <a:cs typeface="Microsoft Sans Serif"/>
              </a:rPr>
              <a:t>5 </a:t>
            </a:r>
            <a:r>
              <a:rPr sz="1200" spc="-10" dirty="0">
                <a:latin typeface="Microsoft Sans Serif"/>
                <a:cs typeface="Microsoft Sans Serif"/>
              </a:rPr>
              <a:t>categories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24</a:t>
            </a:fld>
            <a:endParaRPr spc="-25" dirty="0"/>
          </a:p>
        </p:txBody>
      </p:sp>
      <p:sp>
        <p:nvSpPr>
          <p:cNvPr id="10" name="object 10"/>
          <p:cNvSpPr txBox="1"/>
          <p:nvPr/>
        </p:nvSpPr>
        <p:spPr>
          <a:xfrm>
            <a:off x="6202807" y="3848506"/>
            <a:ext cx="18992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Microsoft Sans Serif"/>
                <a:cs typeface="Microsoft Sans Serif"/>
              </a:rPr>
              <a:t>One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hot-encoding:</a:t>
            </a:r>
            <a:r>
              <a:rPr sz="1200" spc="6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5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binary</a:t>
            </a:r>
            <a:endParaRPr sz="1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Microsoft Sans Serif"/>
                <a:cs typeface="Microsoft Sans Serif"/>
              </a:rPr>
              <a:t>attributes</a:t>
            </a:r>
            <a:r>
              <a:rPr sz="1200" spc="22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(sparse</a:t>
            </a:r>
            <a:r>
              <a:rPr sz="1200" spc="180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matrix)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One-</a:t>
            </a:r>
            <a:r>
              <a:rPr spc="85" dirty="0"/>
              <a:t>hot</a:t>
            </a:r>
            <a:r>
              <a:rPr spc="-120" dirty="0"/>
              <a:t> </a:t>
            </a:r>
            <a:r>
              <a:rPr spc="-35" dirty="0"/>
              <a:t>encoding</a:t>
            </a:r>
            <a:r>
              <a:rPr spc="-140" dirty="0"/>
              <a:t> </a:t>
            </a:r>
            <a:r>
              <a:rPr spc="140" dirty="0"/>
              <a:t>of</a:t>
            </a:r>
            <a:r>
              <a:rPr spc="-120" dirty="0"/>
              <a:t> </a:t>
            </a:r>
            <a:r>
              <a:rPr spc="170" dirty="0"/>
              <a:t>text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2873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one-</a:t>
            </a:r>
            <a:r>
              <a:rPr sz="1400" dirty="0">
                <a:latin typeface="Arial MT"/>
                <a:cs typeface="Arial MT"/>
              </a:rPr>
              <a:t>hot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encoding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words.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550" y="1600581"/>
            <a:ext cx="3942079" cy="634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Set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all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possible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words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called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b="1" spc="-10" dirty="0">
                <a:latin typeface="Arial"/>
                <a:cs typeface="Arial"/>
              </a:rPr>
              <a:t>vocabulary.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codebook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assigns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each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word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integer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63439" y="1257046"/>
            <a:ext cx="2223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B9BD4"/>
                </a:solidFill>
                <a:latin typeface="Times New Roman"/>
                <a:cs typeface="Times New Roman"/>
              </a:rPr>
              <a:t>"The</a:t>
            </a:r>
            <a:r>
              <a:rPr sz="1800" spc="-20" dirty="0">
                <a:solidFill>
                  <a:srgbClr val="5B9BD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B9BD4"/>
                </a:solidFill>
                <a:latin typeface="Times New Roman"/>
                <a:cs typeface="Times New Roman"/>
              </a:rPr>
              <a:t>cat</a:t>
            </a:r>
            <a:r>
              <a:rPr sz="1800" spc="-20" dirty="0">
                <a:solidFill>
                  <a:srgbClr val="5B9BD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B9BD4"/>
                </a:solidFill>
                <a:latin typeface="Times New Roman"/>
                <a:cs typeface="Times New Roman"/>
              </a:rPr>
              <a:t>sat</a:t>
            </a:r>
            <a:r>
              <a:rPr sz="1800" spc="-20" dirty="0">
                <a:solidFill>
                  <a:srgbClr val="5B9BD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B9BD4"/>
                </a:solidFill>
                <a:latin typeface="Times New Roman"/>
                <a:cs typeface="Times New Roman"/>
              </a:rPr>
              <a:t>on</a:t>
            </a:r>
            <a:r>
              <a:rPr sz="1800" spc="-25" dirty="0">
                <a:solidFill>
                  <a:srgbClr val="5B9BD4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B9BD4"/>
                </a:solidFill>
                <a:latin typeface="Times New Roman"/>
                <a:cs typeface="Times New Roman"/>
              </a:rPr>
              <a:t>the</a:t>
            </a:r>
            <a:r>
              <a:rPr sz="1800" spc="-20" dirty="0">
                <a:solidFill>
                  <a:srgbClr val="5B9BD4"/>
                </a:solidFill>
                <a:latin typeface="Times New Roman"/>
                <a:cs typeface="Times New Roman"/>
              </a:rPr>
              <a:t> mat"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238630" y="2922142"/>
          <a:ext cx="1483360" cy="1826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25" dirty="0">
                          <a:latin typeface="Microsoft Sans Serif"/>
                          <a:cs typeface="Microsoft Sans Serif"/>
                        </a:rPr>
                        <a:t>The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25" dirty="0">
                          <a:latin typeface="Microsoft Sans Serif"/>
                          <a:cs typeface="Microsoft Sans Serif"/>
                        </a:rPr>
                        <a:t>cat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25" dirty="0">
                          <a:latin typeface="Microsoft Sans Serif"/>
                          <a:cs typeface="Microsoft Sans Serif"/>
                        </a:rPr>
                        <a:t>sat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200" spc="-25" dirty="0">
                          <a:latin typeface="Microsoft Sans Serif"/>
                          <a:cs typeface="Microsoft Sans Serif"/>
                        </a:rPr>
                        <a:t>on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200" spc="-25" dirty="0">
                          <a:latin typeface="Microsoft Sans Serif"/>
                          <a:cs typeface="Microsoft Sans Serif"/>
                        </a:rPr>
                        <a:t>mat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357115" y="2451100"/>
          <a:ext cx="1007110" cy="2299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25" dirty="0">
                          <a:latin typeface="Microsoft Sans Serif"/>
                          <a:cs typeface="Microsoft Sans Serif"/>
                        </a:rPr>
                        <a:t>The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25" dirty="0">
                          <a:latin typeface="Microsoft Sans Serif"/>
                          <a:cs typeface="Microsoft Sans Serif"/>
                        </a:rPr>
                        <a:t>cat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25" dirty="0">
                          <a:latin typeface="Microsoft Sans Serif"/>
                          <a:cs typeface="Microsoft Sans Serif"/>
                        </a:rPr>
                        <a:t>sat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25" dirty="0">
                          <a:latin typeface="Microsoft Sans Serif"/>
                          <a:cs typeface="Microsoft Sans Serif"/>
                        </a:rPr>
                        <a:t>on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30" dirty="0">
                          <a:latin typeface="Microsoft Sans Serif"/>
                          <a:cs typeface="Microsoft Sans Serif"/>
                        </a:rPr>
                        <a:t>the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200" spc="-25" dirty="0">
                          <a:latin typeface="Microsoft Sans Serif"/>
                          <a:cs typeface="Microsoft Sans Serif"/>
                        </a:rPr>
                        <a:t>mat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116701" y="2451100"/>
          <a:ext cx="2546348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92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5480113" y="3162109"/>
            <a:ext cx="534035" cy="495934"/>
            <a:chOff x="5480113" y="3162109"/>
            <a:chExt cx="534035" cy="495934"/>
          </a:xfrm>
        </p:grpSpPr>
        <p:sp>
          <p:nvSpPr>
            <p:cNvPr id="10" name="object 10"/>
            <p:cNvSpPr/>
            <p:nvPr/>
          </p:nvSpPr>
          <p:spPr>
            <a:xfrm>
              <a:off x="5484876" y="3166872"/>
              <a:ext cx="524510" cy="486409"/>
            </a:xfrm>
            <a:custGeom>
              <a:avLst/>
              <a:gdLst/>
              <a:ahLst/>
              <a:cxnLst/>
              <a:rect l="l" t="t" r="r" b="b"/>
              <a:pathLst>
                <a:path w="524510" h="486410">
                  <a:moveTo>
                    <a:pt x="281177" y="0"/>
                  </a:moveTo>
                  <a:lnTo>
                    <a:pt x="281177" y="121538"/>
                  </a:lnTo>
                  <a:lnTo>
                    <a:pt x="0" y="121538"/>
                  </a:lnTo>
                  <a:lnTo>
                    <a:pt x="0" y="364616"/>
                  </a:lnTo>
                  <a:lnTo>
                    <a:pt x="281177" y="364616"/>
                  </a:lnTo>
                  <a:lnTo>
                    <a:pt x="281177" y="486155"/>
                  </a:lnTo>
                  <a:lnTo>
                    <a:pt x="524256" y="243077"/>
                  </a:lnTo>
                  <a:lnTo>
                    <a:pt x="28117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84876" y="3166872"/>
              <a:ext cx="524510" cy="486409"/>
            </a:xfrm>
            <a:custGeom>
              <a:avLst/>
              <a:gdLst/>
              <a:ahLst/>
              <a:cxnLst/>
              <a:rect l="l" t="t" r="r" b="b"/>
              <a:pathLst>
                <a:path w="524510" h="486410">
                  <a:moveTo>
                    <a:pt x="0" y="121538"/>
                  </a:moveTo>
                  <a:lnTo>
                    <a:pt x="281177" y="121538"/>
                  </a:lnTo>
                  <a:lnTo>
                    <a:pt x="281177" y="0"/>
                  </a:lnTo>
                  <a:lnTo>
                    <a:pt x="524256" y="243077"/>
                  </a:lnTo>
                  <a:lnTo>
                    <a:pt x="281177" y="486155"/>
                  </a:lnTo>
                  <a:lnTo>
                    <a:pt x="281177" y="364616"/>
                  </a:lnTo>
                  <a:lnTo>
                    <a:pt x="0" y="364616"/>
                  </a:lnTo>
                  <a:lnTo>
                    <a:pt x="0" y="121538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0924" y="3420681"/>
            <a:ext cx="224790" cy="8382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10" dirty="0">
                <a:latin typeface="Arial MT"/>
                <a:cs typeface="Arial MT"/>
              </a:rPr>
              <a:t>Codebook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Bag</a:t>
            </a:r>
            <a:r>
              <a:rPr spc="-120" dirty="0"/>
              <a:t> </a:t>
            </a:r>
            <a:r>
              <a:rPr spc="140" dirty="0"/>
              <a:t>of</a:t>
            </a:r>
            <a:r>
              <a:rPr spc="-130" dirty="0"/>
              <a:t> </a:t>
            </a:r>
            <a:r>
              <a:rPr spc="-30" dirty="0"/>
              <a:t>words</a:t>
            </a:r>
            <a:r>
              <a:rPr spc="-140" dirty="0"/>
              <a:t> </a:t>
            </a:r>
            <a:r>
              <a:rPr dirty="0"/>
              <a:t>model</a:t>
            </a:r>
            <a:r>
              <a:rPr spc="-140" dirty="0"/>
              <a:t> </a:t>
            </a:r>
            <a:r>
              <a:rPr spc="140" dirty="0"/>
              <a:t>of</a:t>
            </a:r>
            <a:r>
              <a:rPr spc="-130" dirty="0"/>
              <a:t> </a:t>
            </a:r>
            <a:r>
              <a:rPr spc="170" dirty="0"/>
              <a:t>text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400422" y="1216660"/>
          <a:ext cx="1007110" cy="2300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25" dirty="0">
                          <a:latin typeface="Microsoft Sans Serif"/>
                          <a:cs typeface="Microsoft Sans Serif"/>
                        </a:rPr>
                        <a:t>The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25" dirty="0">
                          <a:latin typeface="Microsoft Sans Serif"/>
                          <a:cs typeface="Microsoft Sans Serif"/>
                        </a:rPr>
                        <a:t>cat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25" dirty="0">
                          <a:latin typeface="Microsoft Sans Serif"/>
                          <a:cs typeface="Microsoft Sans Serif"/>
                        </a:rPr>
                        <a:t>sat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25" dirty="0">
                          <a:latin typeface="Microsoft Sans Serif"/>
                          <a:cs typeface="Microsoft Sans Serif"/>
                        </a:rPr>
                        <a:t>on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30" dirty="0">
                          <a:latin typeface="Microsoft Sans Serif"/>
                          <a:cs typeface="Microsoft Sans Serif"/>
                        </a:rPr>
                        <a:t>the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25" dirty="0">
                          <a:latin typeface="Microsoft Sans Serif"/>
                          <a:cs typeface="Microsoft Sans Serif"/>
                        </a:rPr>
                        <a:t>mat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160008" y="1216660"/>
          <a:ext cx="2546348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92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5522785" y="1927669"/>
            <a:ext cx="535305" cy="495934"/>
            <a:chOff x="5522785" y="1927669"/>
            <a:chExt cx="535305" cy="495934"/>
          </a:xfrm>
        </p:grpSpPr>
        <p:sp>
          <p:nvSpPr>
            <p:cNvPr id="6" name="object 6"/>
            <p:cNvSpPr/>
            <p:nvPr/>
          </p:nvSpPr>
          <p:spPr>
            <a:xfrm>
              <a:off x="5527547" y="1932432"/>
              <a:ext cx="525780" cy="486409"/>
            </a:xfrm>
            <a:custGeom>
              <a:avLst/>
              <a:gdLst/>
              <a:ahLst/>
              <a:cxnLst/>
              <a:rect l="l" t="t" r="r" b="b"/>
              <a:pathLst>
                <a:path w="525779" h="486410">
                  <a:moveTo>
                    <a:pt x="282701" y="0"/>
                  </a:moveTo>
                  <a:lnTo>
                    <a:pt x="282701" y="121538"/>
                  </a:lnTo>
                  <a:lnTo>
                    <a:pt x="0" y="121538"/>
                  </a:lnTo>
                  <a:lnTo>
                    <a:pt x="0" y="364617"/>
                  </a:lnTo>
                  <a:lnTo>
                    <a:pt x="282701" y="364617"/>
                  </a:lnTo>
                  <a:lnTo>
                    <a:pt x="282701" y="486156"/>
                  </a:lnTo>
                  <a:lnTo>
                    <a:pt x="525779" y="243078"/>
                  </a:lnTo>
                  <a:lnTo>
                    <a:pt x="28270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27547" y="1932432"/>
              <a:ext cx="525780" cy="486409"/>
            </a:xfrm>
            <a:custGeom>
              <a:avLst/>
              <a:gdLst/>
              <a:ahLst/>
              <a:cxnLst/>
              <a:rect l="l" t="t" r="r" b="b"/>
              <a:pathLst>
                <a:path w="525779" h="486410">
                  <a:moveTo>
                    <a:pt x="0" y="121538"/>
                  </a:moveTo>
                  <a:lnTo>
                    <a:pt x="282701" y="121538"/>
                  </a:lnTo>
                  <a:lnTo>
                    <a:pt x="282701" y="0"/>
                  </a:lnTo>
                  <a:lnTo>
                    <a:pt x="525779" y="243078"/>
                  </a:lnTo>
                  <a:lnTo>
                    <a:pt x="282701" y="486156"/>
                  </a:lnTo>
                  <a:lnTo>
                    <a:pt x="282701" y="364617"/>
                  </a:lnTo>
                  <a:lnTo>
                    <a:pt x="0" y="364617"/>
                  </a:lnTo>
                  <a:lnTo>
                    <a:pt x="0" y="121538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0550" y="1203782"/>
            <a:ext cx="5582920" cy="3302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One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way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represent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entire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passage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of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text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called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bag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words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model.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400" dirty="0">
                <a:latin typeface="Arial MT"/>
                <a:cs typeface="Arial MT"/>
              </a:rPr>
              <a:t>Add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up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rows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one-</a:t>
            </a:r>
            <a:r>
              <a:rPr sz="1400" dirty="0">
                <a:latin typeface="Arial MT"/>
                <a:cs typeface="Arial MT"/>
              </a:rPr>
              <a:t>hot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encodings.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  <a:spcBef>
                <a:spcPts val="1430"/>
              </a:spcBef>
            </a:pPr>
            <a:r>
              <a:rPr sz="1400" b="1" dirty="0">
                <a:latin typeface="Arial"/>
                <a:cs typeface="Arial"/>
              </a:rPr>
              <a:t>Note: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throws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away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all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information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about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95"/>
              </a:lnSpc>
            </a:pP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ordering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of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words!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12700" marR="2120265">
              <a:lnSpc>
                <a:spcPts val="1510"/>
              </a:lnSpc>
            </a:pPr>
            <a:r>
              <a:rPr sz="1400" dirty="0">
                <a:latin typeface="Arial MT"/>
                <a:cs typeface="Arial MT"/>
              </a:rPr>
              <a:t>This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representation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widely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 </a:t>
            </a:r>
            <a:r>
              <a:rPr sz="1400" spc="-10" dirty="0">
                <a:latin typeface="Arial MT"/>
                <a:cs typeface="Arial MT"/>
              </a:rPr>
              <a:t>search </a:t>
            </a:r>
            <a:r>
              <a:rPr sz="1400" dirty="0">
                <a:latin typeface="Arial MT"/>
                <a:cs typeface="Arial MT"/>
              </a:rPr>
              <a:t>engines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text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analysis.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400">
              <a:latin typeface="Arial MT"/>
              <a:cs typeface="Arial MT"/>
            </a:endParaRPr>
          </a:p>
          <a:p>
            <a:pPr marL="12700" marR="2040255">
              <a:lnSpc>
                <a:spcPts val="1510"/>
              </a:lnSpc>
              <a:spcBef>
                <a:spcPts val="5"/>
              </a:spcBef>
            </a:pPr>
            <a:r>
              <a:rPr sz="1400" b="1" dirty="0">
                <a:latin typeface="Arial"/>
                <a:cs typeface="Arial"/>
              </a:rPr>
              <a:t>Note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useful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exclude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uninteresting </a:t>
            </a:r>
            <a:r>
              <a:rPr sz="1400" dirty="0">
                <a:latin typeface="Arial MT"/>
                <a:cs typeface="Arial MT"/>
              </a:rPr>
              <a:t>"stop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words"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like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i="1" dirty="0">
                <a:latin typeface="Arial"/>
                <a:cs typeface="Arial"/>
              </a:rPr>
              <a:t>a,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the,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an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etc.,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from </a:t>
            </a:r>
            <a:r>
              <a:rPr sz="1400" spc="-10" dirty="0">
                <a:latin typeface="Arial MT"/>
                <a:cs typeface="Arial MT"/>
              </a:rPr>
              <a:t>vocabulary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</a:pPr>
            <a:r>
              <a:rPr sz="1400" dirty="0">
                <a:latin typeface="Microsoft Sans Serif"/>
                <a:cs typeface="Microsoft Sans Serif"/>
              </a:rPr>
              <a:t>BoW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encoding</a:t>
            </a:r>
            <a:endParaRPr sz="1400">
              <a:latin typeface="Microsoft Sans Serif"/>
              <a:cs typeface="Microsoft Sans Serif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157340" y="4181525"/>
          <a:ext cx="2549524" cy="380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036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7283005" y="3677221"/>
            <a:ext cx="535305" cy="355600"/>
            <a:chOff x="7283005" y="3677221"/>
            <a:chExt cx="535305" cy="355600"/>
          </a:xfrm>
        </p:grpSpPr>
        <p:sp>
          <p:nvSpPr>
            <p:cNvPr id="11" name="object 11"/>
            <p:cNvSpPr/>
            <p:nvPr/>
          </p:nvSpPr>
          <p:spPr>
            <a:xfrm>
              <a:off x="7287768" y="3681984"/>
              <a:ext cx="525780" cy="346075"/>
            </a:xfrm>
            <a:custGeom>
              <a:avLst/>
              <a:gdLst/>
              <a:ahLst/>
              <a:cxnLst/>
              <a:rect l="l" t="t" r="r" b="b"/>
              <a:pathLst>
                <a:path w="525779" h="346075">
                  <a:moveTo>
                    <a:pt x="394334" y="0"/>
                  </a:moveTo>
                  <a:lnTo>
                    <a:pt x="131445" y="0"/>
                  </a:lnTo>
                  <a:lnTo>
                    <a:pt x="131445" y="172973"/>
                  </a:lnTo>
                  <a:lnTo>
                    <a:pt x="0" y="172973"/>
                  </a:lnTo>
                  <a:lnTo>
                    <a:pt x="262889" y="345947"/>
                  </a:lnTo>
                  <a:lnTo>
                    <a:pt x="525779" y="172973"/>
                  </a:lnTo>
                  <a:lnTo>
                    <a:pt x="394334" y="172973"/>
                  </a:lnTo>
                  <a:lnTo>
                    <a:pt x="39433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87768" y="3681984"/>
              <a:ext cx="525780" cy="346075"/>
            </a:xfrm>
            <a:custGeom>
              <a:avLst/>
              <a:gdLst/>
              <a:ahLst/>
              <a:cxnLst/>
              <a:rect l="l" t="t" r="r" b="b"/>
              <a:pathLst>
                <a:path w="525779" h="346075">
                  <a:moveTo>
                    <a:pt x="0" y="172973"/>
                  </a:moveTo>
                  <a:lnTo>
                    <a:pt x="131445" y="172973"/>
                  </a:lnTo>
                  <a:lnTo>
                    <a:pt x="131445" y="0"/>
                  </a:lnTo>
                  <a:lnTo>
                    <a:pt x="394334" y="0"/>
                  </a:lnTo>
                  <a:lnTo>
                    <a:pt x="394334" y="172973"/>
                  </a:lnTo>
                  <a:lnTo>
                    <a:pt x="525779" y="172973"/>
                  </a:lnTo>
                  <a:lnTo>
                    <a:pt x="262889" y="345947"/>
                  </a:lnTo>
                  <a:lnTo>
                    <a:pt x="0" y="172973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912364"/>
            <a:ext cx="9144000" cy="2231390"/>
            <a:chOff x="0" y="2912364"/>
            <a:chExt cx="9144000" cy="2231390"/>
          </a:xfrm>
        </p:grpSpPr>
        <p:sp>
          <p:nvSpPr>
            <p:cNvPr id="3" name="object 3"/>
            <p:cNvSpPr/>
            <p:nvPr/>
          </p:nvSpPr>
          <p:spPr>
            <a:xfrm>
              <a:off x="5003292" y="2912363"/>
              <a:ext cx="1991360" cy="1724660"/>
            </a:xfrm>
            <a:custGeom>
              <a:avLst/>
              <a:gdLst/>
              <a:ahLst/>
              <a:cxnLst/>
              <a:rect l="l" t="t" r="r" b="b"/>
              <a:pathLst>
                <a:path w="1991359" h="1724660">
                  <a:moveTo>
                    <a:pt x="1991360" y="1686420"/>
                  </a:moveTo>
                  <a:lnTo>
                    <a:pt x="1915287" y="1648218"/>
                  </a:lnTo>
                  <a:lnTo>
                    <a:pt x="1936343" y="1680006"/>
                  </a:lnTo>
                  <a:lnTo>
                    <a:pt x="44450" y="1677682"/>
                  </a:lnTo>
                  <a:lnTo>
                    <a:pt x="44450" y="55041"/>
                  </a:lnTo>
                  <a:lnTo>
                    <a:pt x="76200" y="76200"/>
                  </a:lnTo>
                  <a:lnTo>
                    <a:pt x="63500" y="508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55041"/>
                  </a:lnTo>
                  <a:lnTo>
                    <a:pt x="31750" y="1693202"/>
                  </a:lnTo>
                  <a:lnTo>
                    <a:pt x="44450" y="1693202"/>
                  </a:lnTo>
                  <a:lnTo>
                    <a:pt x="44450" y="1690382"/>
                  </a:lnTo>
                  <a:lnTo>
                    <a:pt x="1936318" y="1692706"/>
                  </a:lnTo>
                  <a:lnTo>
                    <a:pt x="1915160" y="1724418"/>
                  </a:lnTo>
                  <a:lnTo>
                    <a:pt x="1978748" y="1692706"/>
                  </a:lnTo>
                  <a:lnTo>
                    <a:pt x="1991360" y="168642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034025" y="3083814"/>
              <a:ext cx="954405" cy="1518920"/>
            </a:xfrm>
            <a:custGeom>
              <a:avLst/>
              <a:gdLst/>
              <a:ahLst/>
              <a:cxnLst/>
              <a:rect l="l" t="t" r="r" b="b"/>
              <a:pathLst>
                <a:path w="954404" h="1518920">
                  <a:moveTo>
                    <a:pt x="905859" y="59584"/>
                  </a:moveTo>
                  <a:lnTo>
                    <a:pt x="0" y="1508455"/>
                  </a:lnTo>
                  <a:lnTo>
                    <a:pt x="16256" y="1518551"/>
                  </a:lnTo>
                  <a:lnTo>
                    <a:pt x="922026" y="69685"/>
                  </a:lnTo>
                  <a:lnTo>
                    <a:pt x="905859" y="59584"/>
                  </a:lnTo>
                  <a:close/>
                </a:path>
                <a:path w="954404" h="1518920">
                  <a:moveTo>
                    <a:pt x="949678" y="48768"/>
                  </a:moveTo>
                  <a:lnTo>
                    <a:pt x="912622" y="48768"/>
                  </a:lnTo>
                  <a:lnTo>
                    <a:pt x="928751" y="58928"/>
                  </a:lnTo>
                  <a:lnTo>
                    <a:pt x="922026" y="69685"/>
                  </a:lnTo>
                  <a:lnTo>
                    <a:pt x="946276" y="84836"/>
                  </a:lnTo>
                  <a:lnTo>
                    <a:pt x="949678" y="48768"/>
                  </a:lnTo>
                  <a:close/>
                </a:path>
                <a:path w="954404" h="1518920">
                  <a:moveTo>
                    <a:pt x="912622" y="48768"/>
                  </a:moveTo>
                  <a:lnTo>
                    <a:pt x="905859" y="59584"/>
                  </a:lnTo>
                  <a:lnTo>
                    <a:pt x="922026" y="69685"/>
                  </a:lnTo>
                  <a:lnTo>
                    <a:pt x="928751" y="58928"/>
                  </a:lnTo>
                  <a:lnTo>
                    <a:pt x="912622" y="48768"/>
                  </a:lnTo>
                  <a:close/>
                </a:path>
                <a:path w="954404" h="1518920">
                  <a:moveTo>
                    <a:pt x="954277" y="0"/>
                  </a:moveTo>
                  <a:lnTo>
                    <a:pt x="881634" y="44450"/>
                  </a:lnTo>
                  <a:lnTo>
                    <a:pt x="905859" y="59584"/>
                  </a:lnTo>
                  <a:lnTo>
                    <a:pt x="912622" y="48768"/>
                  </a:lnTo>
                  <a:lnTo>
                    <a:pt x="949678" y="48768"/>
                  </a:lnTo>
                  <a:lnTo>
                    <a:pt x="954277" y="0"/>
                  </a:lnTo>
                  <a:close/>
                </a:path>
              </a:pathLst>
            </a:custGeom>
            <a:solidFill>
              <a:srgbClr val="498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39487" y="4022369"/>
              <a:ext cx="1945005" cy="585470"/>
            </a:xfrm>
            <a:custGeom>
              <a:avLst/>
              <a:gdLst/>
              <a:ahLst/>
              <a:cxnLst/>
              <a:rect l="l" t="t" r="r" b="b"/>
              <a:pathLst>
                <a:path w="1945004" h="585470">
                  <a:moveTo>
                    <a:pt x="1869013" y="27459"/>
                  </a:moveTo>
                  <a:lnTo>
                    <a:pt x="0" y="567016"/>
                  </a:lnTo>
                  <a:lnTo>
                    <a:pt x="5334" y="585317"/>
                  </a:lnTo>
                  <a:lnTo>
                    <a:pt x="1874308" y="45735"/>
                  </a:lnTo>
                  <a:lnTo>
                    <a:pt x="1869013" y="27459"/>
                  </a:lnTo>
                  <a:close/>
                </a:path>
                <a:path w="1945004" h="585470">
                  <a:moveTo>
                    <a:pt x="1935705" y="23926"/>
                  </a:moveTo>
                  <a:lnTo>
                    <a:pt x="1881251" y="23926"/>
                  </a:lnTo>
                  <a:lnTo>
                    <a:pt x="1886458" y="42227"/>
                  </a:lnTo>
                  <a:lnTo>
                    <a:pt x="1874308" y="45735"/>
                  </a:lnTo>
                  <a:lnTo>
                    <a:pt x="1882266" y="73202"/>
                  </a:lnTo>
                  <a:lnTo>
                    <a:pt x="1935705" y="23926"/>
                  </a:lnTo>
                  <a:close/>
                </a:path>
                <a:path w="1945004" h="585470">
                  <a:moveTo>
                    <a:pt x="1881251" y="23926"/>
                  </a:moveTo>
                  <a:lnTo>
                    <a:pt x="1869013" y="27459"/>
                  </a:lnTo>
                  <a:lnTo>
                    <a:pt x="1874308" y="45735"/>
                  </a:lnTo>
                  <a:lnTo>
                    <a:pt x="1886458" y="42227"/>
                  </a:lnTo>
                  <a:lnTo>
                    <a:pt x="1881251" y="23926"/>
                  </a:lnTo>
                  <a:close/>
                </a:path>
                <a:path w="1945004" h="585470">
                  <a:moveTo>
                    <a:pt x="1861058" y="0"/>
                  </a:moveTo>
                  <a:lnTo>
                    <a:pt x="1869013" y="27459"/>
                  </a:lnTo>
                  <a:lnTo>
                    <a:pt x="1881251" y="23926"/>
                  </a:lnTo>
                  <a:lnTo>
                    <a:pt x="1935705" y="23926"/>
                  </a:lnTo>
                  <a:lnTo>
                    <a:pt x="1944878" y="15468"/>
                  </a:lnTo>
                  <a:lnTo>
                    <a:pt x="1861058" y="0"/>
                  </a:lnTo>
                  <a:close/>
                </a:path>
              </a:pathLst>
            </a:custGeom>
            <a:solidFill>
              <a:srgbClr val="F6B1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0550" y="231089"/>
            <a:ext cx="371856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Why</a:t>
            </a:r>
            <a:r>
              <a:rPr spc="-140" dirty="0"/>
              <a:t> </a:t>
            </a:r>
            <a:r>
              <a:rPr spc="-114" dirty="0"/>
              <a:t>is</a:t>
            </a:r>
            <a:r>
              <a:rPr spc="-120" dirty="0"/>
              <a:t> </a:t>
            </a:r>
            <a:r>
              <a:rPr dirty="0"/>
              <a:t>this</a:t>
            </a:r>
            <a:r>
              <a:rPr spc="-140" dirty="0"/>
              <a:t> </a:t>
            </a:r>
            <a:r>
              <a:rPr spc="-30" dirty="0"/>
              <a:t>useful?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0550" y="963549"/>
            <a:ext cx="16573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Summary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statistics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758" y="1359788"/>
            <a:ext cx="2112645" cy="623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9565" indent="-316865">
              <a:lnSpc>
                <a:spcPts val="1595"/>
              </a:lnSpc>
              <a:spcBef>
                <a:spcPts val="105"/>
              </a:spcBef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Most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words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10"/>
              </a:lnSpc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Least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words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95"/>
              </a:lnSpc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Average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word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0550" y="2138934"/>
            <a:ext cx="27273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Information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retrieval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and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search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0758" y="2533650"/>
            <a:ext cx="3567429" cy="81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indent="-316865">
              <a:lnSpc>
                <a:spcPts val="1595"/>
              </a:lnSpc>
              <a:spcBef>
                <a:spcPts val="100"/>
              </a:spcBef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Encode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query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using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BoW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10"/>
              </a:lnSpc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Encode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all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documents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using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BoW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15"/>
              </a:lnSpc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Compare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query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with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docs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similarity</a:t>
            </a:r>
            <a:endParaRPr sz="1400">
              <a:latin typeface="Arial MT"/>
              <a:cs typeface="Arial MT"/>
            </a:endParaRPr>
          </a:p>
          <a:p>
            <a:pPr marL="329565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metric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(often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cosine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similarity)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1978" y="963549"/>
            <a:ext cx="82994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Similarity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52186" y="1359788"/>
            <a:ext cx="3190240" cy="815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9565" indent="-316865">
              <a:lnSpc>
                <a:spcPts val="1595"/>
              </a:lnSpc>
              <a:spcBef>
                <a:spcPts val="105"/>
              </a:spcBef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Measure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how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similar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documents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are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10"/>
              </a:lnSpc>
              <a:buChar char="●"/>
              <a:tabLst>
                <a:tab pos="329565" algn="l"/>
              </a:tabLst>
            </a:pPr>
            <a:r>
              <a:rPr sz="1400" dirty="0">
                <a:solidFill>
                  <a:srgbClr val="4985E8"/>
                </a:solidFill>
                <a:latin typeface="Arial MT"/>
                <a:cs typeface="Arial MT"/>
              </a:rPr>
              <a:t>Cluster</a:t>
            </a:r>
            <a:r>
              <a:rPr sz="1400" spc="-40" dirty="0">
                <a:solidFill>
                  <a:srgbClr val="4985E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985E8"/>
                </a:solidFill>
                <a:latin typeface="Arial MT"/>
                <a:cs typeface="Arial MT"/>
              </a:rPr>
              <a:t>similar</a:t>
            </a:r>
            <a:r>
              <a:rPr sz="1400" spc="-30" dirty="0">
                <a:solidFill>
                  <a:srgbClr val="4985E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4985E8"/>
                </a:solidFill>
                <a:latin typeface="Arial MT"/>
                <a:cs typeface="Arial MT"/>
              </a:rPr>
              <a:t>documents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15"/>
              </a:lnSpc>
              <a:buChar char="●"/>
              <a:tabLst>
                <a:tab pos="329565" algn="l"/>
              </a:tabLst>
            </a:pPr>
            <a:r>
              <a:rPr sz="1400" spc="-25" dirty="0">
                <a:solidFill>
                  <a:srgbClr val="4985E8"/>
                </a:solidFill>
                <a:latin typeface="Arial MT"/>
                <a:cs typeface="Arial MT"/>
              </a:rPr>
              <a:t>Topic</a:t>
            </a:r>
            <a:r>
              <a:rPr sz="1400" spc="-65" dirty="0">
                <a:solidFill>
                  <a:srgbClr val="4985E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985E8"/>
                </a:solidFill>
                <a:latin typeface="Arial MT"/>
                <a:cs typeface="Arial MT"/>
              </a:rPr>
              <a:t>modelling</a:t>
            </a:r>
            <a:r>
              <a:rPr sz="1400" spc="-75" dirty="0">
                <a:solidFill>
                  <a:srgbClr val="4985E8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4985E8"/>
                </a:solidFill>
                <a:latin typeface="Arial MT"/>
                <a:cs typeface="Arial MT"/>
              </a:rPr>
              <a:t>(PCA/LSI)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95"/>
              </a:lnSpc>
              <a:buChar char="●"/>
              <a:tabLst>
                <a:tab pos="329565" algn="l"/>
              </a:tabLst>
            </a:pPr>
            <a:r>
              <a:rPr sz="1400" spc="-10" dirty="0">
                <a:solidFill>
                  <a:srgbClr val="4985E8"/>
                </a:solidFill>
                <a:latin typeface="Arial MT"/>
                <a:cs typeface="Arial MT"/>
              </a:rPr>
              <a:t>Visualization</a:t>
            </a:r>
            <a:r>
              <a:rPr sz="1400" spc="45" dirty="0">
                <a:solidFill>
                  <a:srgbClr val="4985E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985E8"/>
                </a:solidFill>
                <a:latin typeface="Arial MT"/>
                <a:cs typeface="Arial MT"/>
              </a:rPr>
              <a:t>(t-</a:t>
            </a:r>
            <a:r>
              <a:rPr sz="1400" spc="-20" dirty="0">
                <a:solidFill>
                  <a:srgbClr val="4985E8"/>
                </a:solidFill>
                <a:latin typeface="Arial MT"/>
                <a:cs typeface="Arial MT"/>
              </a:rPr>
              <a:t>SNE)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26175" y="3061208"/>
            <a:ext cx="6724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985E8"/>
                </a:solidFill>
                <a:latin typeface="Times New Roman"/>
                <a:cs typeface="Times New Roman"/>
              </a:rPr>
              <a:t>x</a:t>
            </a:r>
            <a:r>
              <a:rPr sz="1400" spc="-15" dirty="0">
                <a:solidFill>
                  <a:srgbClr val="4985E8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4985E8"/>
                </a:solidFill>
                <a:latin typeface="Times New Roman"/>
                <a:cs typeface="Times New Roman"/>
              </a:rPr>
              <a:t>= </a:t>
            </a:r>
            <a:r>
              <a:rPr sz="1400" spc="-20" dirty="0">
                <a:solidFill>
                  <a:srgbClr val="4985E8"/>
                </a:solidFill>
                <a:latin typeface="Times New Roman"/>
                <a:cs typeface="Times New Roman"/>
              </a:rPr>
              <a:t>doc</a:t>
            </a:r>
            <a:r>
              <a:rPr sz="1350" spc="-30" baseline="-21604" dirty="0">
                <a:solidFill>
                  <a:srgbClr val="4985E8"/>
                </a:solidFill>
                <a:latin typeface="Times New Roman"/>
                <a:cs typeface="Times New Roman"/>
              </a:rPr>
              <a:t>1</a:t>
            </a:r>
            <a:endParaRPr sz="1350" baseline="-2160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02552" y="4251147"/>
            <a:ext cx="6724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E69138"/>
                </a:solidFill>
                <a:latin typeface="Times New Roman"/>
                <a:cs typeface="Times New Roman"/>
              </a:rPr>
              <a:t>y</a:t>
            </a:r>
            <a:r>
              <a:rPr sz="1400" spc="-15" dirty="0">
                <a:solidFill>
                  <a:srgbClr val="E69138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E69138"/>
                </a:solidFill>
                <a:latin typeface="Times New Roman"/>
                <a:cs typeface="Times New Roman"/>
              </a:rPr>
              <a:t>= </a:t>
            </a:r>
            <a:r>
              <a:rPr sz="1400" spc="-20" dirty="0">
                <a:solidFill>
                  <a:srgbClr val="E69138"/>
                </a:solidFill>
                <a:latin typeface="Times New Roman"/>
                <a:cs typeface="Times New Roman"/>
              </a:rPr>
              <a:t>doc</a:t>
            </a:r>
            <a:r>
              <a:rPr sz="1350" spc="-30" baseline="-21604" dirty="0">
                <a:solidFill>
                  <a:srgbClr val="E69138"/>
                </a:solidFill>
                <a:latin typeface="Times New Roman"/>
                <a:cs typeface="Times New Roman"/>
              </a:rPr>
              <a:t>2</a:t>
            </a:r>
            <a:endParaRPr sz="1350" baseline="-21604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59908" y="4101084"/>
            <a:ext cx="346075" cy="314325"/>
          </a:xfrm>
          <a:custGeom>
            <a:avLst/>
            <a:gdLst/>
            <a:ahLst/>
            <a:cxnLst/>
            <a:rect l="l" t="t" r="r" b="b"/>
            <a:pathLst>
              <a:path w="346075" h="314325">
                <a:moveTo>
                  <a:pt x="0" y="0"/>
                </a:moveTo>
                <a:lnTo>
                  <a:pt x="43123" y="3799"/>
                </a:lnTo>
                <a:lnTo>
                  <a:pt x="86956" y="14716"/>
                </a:lnTo>
                <a:lnTo>
                  <a:pt x="130485" y="32028"/>
                </a:lnTo>
                <a:lnTo>
                  <a:pt x="172695" y="55010"/>
                </a:lnTo>
                <a:lnTo>
                  <a:pt x="212569" y="82941"/>
                </a:lnTo>
                <a:lnTo>
                  <a:pt x="249094" y="115096"/>
                </a:lnTo>
                <a:lnTo>
                  <a:pt x="281255" y="150754"/>
                </a:lnTo>
                <a:lnTo>
                  <a:pt x="308035" y="189191"/>
                </a:lnTo>
                <a:lnTo>
                  <a:pt x="328421" y="229683"/>
                </a:lnTo>
                <a:lnTo>
                  <a:pt x="341397" y="271509"/>
                </a:lnTo>
                <a:lnTo>
                  <a:pt x="345947" y="313943"/>
                </a:lnTo>
              </a:path>
            </a:pathLst>
          </a:custGeom>
          <a:ln w="9525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57516" y="1740407"/>
            <a:ext cx="152400" cy="715010"/>
          </a:xfrm>
          <a:custGeom>
            <a:avLst/>
            <a:gdLst/>
            <a:ahLst/>
            <a:cxnLst/>
            <a:rect l="l" t="t" r="r" b="b"/>
            <a:pathLst>
              <a:path w="152400" h="715010">
                <a:moveTo>
                  <a:pt x="0" y="0"/>
                </a:moveTo>
                <a:lnTo>
                  <a:pt x="29640" y="1002"/>
                </a:lnTo>
                <a:lnTo>
                  <a:pt x="53863" y="3730"/>
                </a:lnTo>
                <a:lnTo>
                  <a:pt x="70205" y="7768"/>
                </a:lnTo>
                <a:lnTo>
                  <a:pt x="76200" y="12700"/>
                </a:lnTo>
                <a:lnTo>
                  <a:pt x="76200" y="344677"/>
                </a:lnTo>
                <a:lnTo>
                  <a:pt x="82194" y="349609"/>
                </a:lnTo>
                <a:lnTo>
                  <a:pt x="98536" y="353647"/>
                </a:lnTo>
                <a:lnTo>
                  <a:pt x="122759" y="356375"/>
                </a:lnTo>
                <a:lnTo>
                  <a:pt x="152400" y="357377"/>
                </a:lnTo>
                <a:lnTo>
                  <a:pt x="122759" y="358380"/>
                </a:lnTo>
                <a:lnTo>
                  <a:pt x="98536" y="361108"/>
                </a:lnTo>
                <a:lnTo>
                  <a:pt x="82194" y="365146"/>
                </a:lnTo>
                <a:lnTo>
                  <a:pt x="76200" y="370077"/>
                </a:lnTo>
                <a:lnTo>
                  <a:pt x="76200" y="702055"/>
                </a:lnTo>
                <a:lnTo>
                  <a:pt x="70205" y="706987"/>
                </a:lnTo>
                <a:lnTo>
                  <a:pt x="53863" y="711025"/>
                </a:lnTo>
                <a:lnTo>
                  <a:pt x="29640" y="713753"/>
                </a:lnTo>
                <a:lnTo>
                  <a:pt x="0" y="714755"/>
                </a:lnTo>
              </a:path>
            </a:pathLst>
          </a:custGeom>
          <a:ln w="9525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865491" y="1852676"/>
            <a:ext cx="9664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985E8"/>
                </a:solidFill>
                <a:latin typeface="Microsoft Sans Serif"/>
                <a:cs typeface="Microsoft Sans Serif"/>
              </a:rPr>
              <a:t>Unsupervised Learning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64860" y="4174947"/>
            <a:ext cx="1257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mbria Math"/>
                <a:cs typeface="Cambria Math"/>
              </a:rPr>
              <a:t>𝜃</a:t>
            </a:r>
            <a:endParaRPr sz="1400">
              <a:latin typeface="Cambria Math"/>
              <a:cs typeface="Cambria Math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55558" y="3294888"/>
            <a:ext cx="1676021" cy="63855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8720073" y="4495291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 MT"/>
                <a:cs typeface="Arial MT"/>
              </a:rPr>
              <a:t>27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Multimedia</a:t>
            </a:r>
            <a:r>
              <a:rPr spc="-140" dirty="0"/>
              <a:t> </a:t>
            </a:r>
            <a:r>
              <a:rPr spc="45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718560" cy="2557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Multimedia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documents: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spc="-25" dirty="0">
                <a:latin typeface="Arial MT"/>
                <a:cs typeface="Arial MT"/>
              </a:rPr>
              <a:t>Text,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hypertext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Images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Video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Audio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  <a:spcBef>
                <a:spcPts val="1440"/>
              </a:spcBef>
            </a:pPr>
            <a:r>
              <a:rPr sz="1400" b="1" spc="-20" dirty="0">
                <a:latin typeface="Arial"/>
                <a:cs typeface="Arial"/>
              </a:rPr>
              <a:t>Types</a:t>
            </a:r>
            <a:r>
              <a:rPr sz="1400" b="1" dirty="0">
                <a:latin typeface="Arial"/>
                <a:cs typeface="Arial"/>
              </a:rPr>
              <a:t> of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analysis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you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might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want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to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do: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Natural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language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analysis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Audio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transcription,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speaker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identification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Face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detection,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recognition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Vehicle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tracking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Automatic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image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tagging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spc="-25" dirty="0">
                <a:latin typeface="Arial MT"/>
                <a:cs typeface="Arial MT"/>
              </a:rPr>
              <a:t>...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1978" y="1793875"/>
            <a:ext cx="3753485" cy="2172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Fields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of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study: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Arial"/>
              <a:cs typeface="Arial"/>
            </a:endParaRPr>
          </a:p>
          <a:p>
            <a:pPr marL="469900" marR="5080" indent="-317500">
              <a:lnSpc>
                <a:spcPts val="1510"/>
              </a:lnSpc>
              <a:buFont typeface="Arial MT"/>
              <a:buChar char="●"/>
              <a:tabLst>
                <a:tab pos="469900" algn="l"/>
              </a:tabLst>
            </a:pPr>
            <a:r>
              <a:rPr sz="1400" b="1" dirty="0">
                <a:latin typeface="Arial"/>
                <a:cs typeface="Arial"/>
              </a:rPr>
              <a:t>Computer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vision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(CV)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field </a:t>
            </a:r>
            <a:r>
              <a:rPr sz="1400" dirty="0">
                <a:latin typeface="Arial MT"/>
                <a:cs typeface="Arial MT"/>
              </a:rPr>
              <a:t>concerned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with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computer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to </a:t>
            </a:r>
            <a:r>
              <a:rPr sz="1400" dirty="0">
                <a:latin typeface="Arial MT"/>
                <a:cs typeface="Arial MT"/>
              </a:rPr>
              <a:t>understand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visual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content</a:t>
            </a:r>
            <a:endParaRPr sz="1400">
              <a:latin typeface="Arial MT"/>
              <a:cs typeface="Arial MT"/>
            </a:endParaRPr>
          </a:p>
          <a:p>
            <a:pPr marL="469900" indent="-317500">
              <a:lnSpc>
                <a:spcPts val="1410"/>
              </a:lnSpc>
              <a:buFont typeface="Arial MT"/>
              <a:buChar char="●"/>
              <a:tabLst>
                <a:tab pos="469900" algn="l"/>
              </a:tabLst>
            </a:pPr>
            <a:r>
              <a:rPr sz="1400" b="1" dirty="0">
                <a:latin typeface="Arial"/>
                <a:cs typeface="Arial"/>
              </a:rPr>
              <a:t>Natural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language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processing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(NLP)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 MT"/>
                <a:cs typeface="Arial MT"/>
              </a:rPr>
              <a:t>is</a:t>
            </a:r>
            <a:endParaRPr sz="1400">
              <a:latin typeface="Arial MT"/>
              <a:cs typeface="Arial MT"/>
            </a:endParaRPr>
          </a:p>
          <a:p>
            <a:pPr marL="469900" marR="108585" algn="just">
              <a:lnSpc>
                <a:spcPts val="1510"/>
              </a:lnSpc>
              <a:spcBef>
                <a:spcPts val="110"/>
              </a:spcBef>
            </a:pPr>
            <a:r>
              <a:rPr sz="1400" dirty="0">
                <a:latin typeface="Arial MT"/>
                <a:cs typeface="Arial MT"/>
              </a:rPr>
              <a:t>concerned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with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parsing,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disambiguating,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understanding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language</a:t>
            </a:r>
            <a:endParaRPr sz="1400">
              <a:latin typeface="Arial MT"/>
              <a:cs typeface="Arial MT"/>
            </a:endParaRPr>
          </a:p>
          <a:p>
            <a:pPr marL="467995" marR="5080" indent="-315595" algn="just">
              <a:lnSpc>
                <a:spcPts val="1510"/>
              </a:lnSpc>
              <a:spcBef>
                <a:spcPts val="5"/>
              </a:spcBef>
              <a:buFont typeface="Arial MT"/>
              <a:buChar char="●"/>
              <a:tabLst>
                <a:tab pos="469900" algn="l"/>
              </a:tabLst>
            </a:pPr>
            <a:r>
              <a:rPr sz="1400" b="1" dirty="0">
                <a:latin typeface="Arial"/>
                <a:cs typeface="Arial"/>
              </a:rPr>
              <a:t>Automatic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speech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recognition</a:t>
            </a:r>
            <a:r>
              <a:rPr sz="1400" b="1" spc="-9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(ASR)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spc="-35" dirty="0">
                <a:latin typeface="Arial MT"/>
                <a:cs typeface="Arial MT"/>
              </a:rPr>
              <a:t>is 	</a:t>
            </a:r>
            <a:r>
              <a:rPr sz="1400" dirty="0">
                <a:latin typeface="Arial MT"/>
                <a:cs typeface="Arial MT"/>
              </a:rPr>
              <a:t>concerned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with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computer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to 	</a:t>
            </a:r>
            <a:r>
              <a:rPr sz="1400" dirty="0">
                <a:latin typeface="Arial MT"/>
                <a:cs typeface="Arial MT"/>
              </a:rPr>
              <a:t>transform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speech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text.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882396" y="108587"/>
            <a:ext cx="1184275" cy="1043940"/>
            <a:chOff x="6882396" y="108587"/>
            <a:chExt cx="1184275" cy="10439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76015" y="108587"/>
              <a:ext cx="590151" cy="6181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2396" y="579119"/>
              <a:ext cx="568439" cy="57302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17052" y="364236"/>
            <a:ext cx="455675" cy="45720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515097" y="871727"/>
            <a:ext cx="1113155" cy="356870"/>
          </a:xfrm>
          <a:custGeom>
            <a:avLst/>
            <a:gdLst/>
            <a:ahLst/>
            <a:cxnLst/>
            <a:rect l="l" t="t" r="r" b="b"/>
            <a:pathLst>
              <a:path w="1113154" h="356869">
                <a:moveTo>
                  <a:pt x="277749" y="0"/>
                </a:moveTo>
                <a:lnTo>
                  <a:pt x="126873" y="273431"/>
                </a:lnTo>
                <a:lnTo>
                  <a:pt x="172847" y="281305"/>
                </a:lnTo>
                <a:lnTo>
                  <a:pt x="323087" y="7747"/>
                </a:lnTo>
                <a:lnTo>
                  <a:pt x="277749" y="0"/>
                </a:lnTo>
                <a:close/>
              </a:path>
              <a:path w="1113154" h="356869">
                <a:moveTo>
                  <a:pt x="445558" y="131952"/>
                </a:moveTo>
                <a:lnTo>
                  <a:pt x="374523" y="131952"/>
                </a:lnTo>
                <a:lnTo>
                  <a:pt x="378332" y="132207"/>
                </a:lnTo>
                <a:lnTo>
                  <a:pt x="382270" y="132969"/>
                </a:lnTo>
                <a:lnTo>
                  <a:pt x="403399" y="158384"/>
                </a:lnTo>
                <a:lnTo>
                  <a:pt x="402980" y="166991"/>
                </a:lnTo>
                <a:lnTo>
                  <a:pt x="401574" y="177037"/>
                </a:lnTo>
                <a:lnTo>
                  <a:pt x="387223" y="260858"/>
                </a:lnTo>
                <a:lnTo>
                  <a:pt x="432053" y="268605"/>
                </a:lnTo>
                <a:lnTo>
                  <a:pt x="447294" y="179324"/>
                </a:lnTo>
                <a:lnTo>
                  <a:pt x="448484" y="171372"/>
                </a:lnTo>
                <a:lnTo>
                  <a:pt x="449199" y="163718"/>
                </a:lnTo>
                <a:lnTo>
                  <a:pt x="449437" y="156374"/>
                </a:lnTo>
                <a:lnTo>
                  <a:pt x="449199" y="149351"/>
                </a:lnTo>
                <a:lnTo>
                  <a:pt x="448466" y="142662"/>
                </a:lnTo>
                <a:lnTo>
                  <a:pt x="447055" y="136318"/>
                </a:lnTo>
                <a:lnTo>
                  <a:pt x="445558" y="131952"/>
                </a:lnTo>
                <a:close/>
              </a:path>
              <a:path w="1113154" h="356869">
                <a:moveTo>
                  <a:pt x="334391" y="19304"/>
                </a:moveTo>
                <a:lnTo>
                  <a:pt x="295655" y="245110"/>
                </a:lnTo>
                <a:lnTo>
                  <a:pt x="340359" y="252857"/>
                </a:lnTo>
                <a:lnTo>
                  <a:pt x="361060" y="132714"/>
                </a:lnTo>
                <a:lnTo>
                  <a:pt x="363981" y="132334"/>
                </a:lnTo>
                <a:lnTo>
                  <a:pt x="374523" y="131952"/>
                </a:lnTo>
                <a:lnTo>
                  <a:pt x="445558" y="131952"/>
                </a:lnTo>
                <a:lnTo>
                  <a:pt x="445002" y="130331"/>
                </a:lnTo>
                <a:lnTo>
                  <a:pt x="418054" y="102844"/>
                </a:lnTo>
                <a:lnTo>
                  <a:pt x="392599" y="95376"/>
                </a:lnTo>
                <a:lnTo>
                  <a:pt x="367410" y="95376"/>
                </a:lnTo>
                <a:lnTo>
                  <a:pt x="380365" y="19685"/>
                </a:lnTo>
                <a:lnTo>
                  <a:pt x="334391" y="19304"/>
                </a:lnTo>
                <a:close/>
              </a:path>
              <a:path w="1113154" h="356869">
                <a:moveTo>
                  <a:pt x="144906" y="51308"/>
                </a:moveTo>
                <a:lnTo>
                  <a:pt x="6350" y="83693"/>
                </a:lnTo>
                <a:lnTo>
                  <a:pt x="0" y="120904"/>
                </a:lnTo>
                <a:lnTo>
                  <a:pt x="119760" y="197612"/>
                </a:lnTo>
                <a:lnTo>
                  <a:pt x="137668" y="163322"/>
                </a:lnTo>
                <a:lnTo>
                  <a:pt x="49656" y="110362"/>
                </a:lnTo>
                <a:lnTo>
                  <a:pt x="150368" y="89788"/>
                </a:lnTo>
                <a:lnTo>
                  <a:pt x="144906" y="51308"/>
                </a:lnTo>
                <a:close/>
              </a:path>
              <a:path w="1113154" h="356869">
                <a:moveTo>
                  <a:pt x="384301" y="94487"/>
                </a:moveTo>
                <a:lnTo>
                  <a:pt x="379475" y="94614"/>
                </a:lnTo>
                <a:lnTo>
                  <a:pt x="374650" y="94614"/>
                </a:lnTo>
                <a:lnTo>
                  <a:pt x="370585" y="94996"/>
                </a:lnTo>
                <a:lnTo>
                  <a:pt x="367410" y="95376"/>
                </a:lnTo>
                <a:lnTo>
                  <a:pt x="392599" y="95376"/>
                </a:lnTo>
                <a:lnTo>
                  <a:pt x="389000" y="94742"/>
                </a:lnTo>
                <a:lnTo>
                  <a:pt x="384301" y="94487"/>
                </a:lnTo>
                <a:close/>
              </a:path>
              <a:path w="1113154" h="356869">
                <a:moveTo>
                  <a:pt x="505205" y="77977"/>
                </a:moveTo>
                <a:lnTo>
                  <a:pt x="482473" y="210693"/>
                </a:lnTo>
                <a:lnTo>
                  <a:pt x="481351" y="218245"/>
                </a:lnTo>
                <a:lnTo>
                  <a:pt x="480647" y="225488"/>
                </a:lnTo>
                <a:lnTo>
                  <a:pt x="480347" y="232445"/>
                </a:lnTo>
                <a:lnTo>
                  <a:pt x="480441" y="239141"/>
                </a:lnTo>
                <a:lnTo>
                  <a:pt x="496316" y="274827"/>
                </a:lnTo>
                <a:lnTo>
                  <a:pt x="533273" y="289687"/>
                </a:lnTo>
                <a:lnTo>
                  <a:pt x="551052" y="291846"/>
                </a:lnTo>
                <a:lnTo>
                  <a:pt x="557910" y="291464"/>
                </a:lnTo>
                <a:lnTo>
                  <a:pt x="564896" y="290957"/>
                </a:lnTo>
                <a:lnTo>
                  <a:pt x="571246" y="290068"/>
                </a:lnTo>
                <a:lnTo>
                  <a:pt x="576960" y="288798"/>
                </a:lnTo>
                <a:lnTo>
                  <a:pt x="576716" y="254254"/>
                </a:lnTo>
                <a:lnTo>
                  <a:pt x="556768" y="254254"/>
                </a:lnTo>
                <a:lnTo>
                  <a:pt x="551687" y="253873"/>
                </a:lnTo>
                <a:lnTo>
                  <a:pt x="546988" y="253111"/>
                </a:lnTo>
                <a:lnTo>
                  <a:pt x="536955" y="251333"/>
                </a:lnTo>
                <a:lnTo>
                  <a:pt x="530732" y="247396"/>
                </a:lnTo>
                <a:lnTo>
                  <a:pt x="528447" y="241173"/>
                </a:lnTo>
                <a:lnTo>
                  <a:pt x="526033" y="235076"/>
                </a:lnTo>
                <a:lnTo>
                  <a:pt x="525652" y="227202"/>
                </a:lnTo>
                <a:lnTo>
                  <a:pt x="527303" y="217805"/>
                </a:lnTo>
                <a:lnTo>
                  <a:pt x="536828" y="162306"/>
                </a:lnTo>
                <a:lnTo>
                  <a:pt x="592237" y="162306"/>
                </a:lnTo>
                <a:lnTo>
                  <a:pt x="597026" y="134238"/>
                </a:lnTo>
                <a:lnTo>
                  <a:pt x="543178" y="124968"/>
                </a:lnTo>
                <a:lnTo>
                  <a:pt x="551179" y="78486"/>
                </a:lnTo>
                <a:lnTo>
                  <a:pt x="505205" y="77977"/>
                </a:lnTo>
                <a:close/>
              </a:path>
              <a:path w="1113154" h="356869">
                <a:moveTo>
                  <a:pt x="576706" y="252857"/>
                </a:moveTo>
                <a:lnTo>
                  <a:pt x="572134" y="253746"/>
                </a:lnTo>
                <a:lnTo>
                  <a:pt x="567308" y="254254"/>
                </a:lnTo>
                <a:lnTo>
                  <a:pt x="576716" y="254254"/>
                </a:lnTo>
                <a:lnTo>
                  <a:pt x="576706" y="252857"/>
                </a:lnTo>
                <a:close/>
              </a:path>
              <a:path w="1113154" h="356869">
                <a:moveTo>
                  <a:pt x="592237" y="162306"/>
                </a:moveTo>
                <a:lnTo>
                  <a:pt x="536828" y="162306"/>
                </a:lnTo>
                <a:lnTo>
                  <a:pt x="590676" y="171450"/>
                </a:lnTo>
                <a:lnTo>
                  <a:pt x="592237" y="162306"/>
                </a:lnTo>
                <a:close/>
              </a:path>
              <a:path w="1113154" h="356869">
                <a:moveTo>
                  <a:pt x="840507" y="200279"/>
                </a:moveTo>
                <a:lnTo>
                  <a:pt x="774319" y="200279"/>
                </a:lnTo>
                <a:lnTo>
                  <a:pt x="776731" y="200660"/>
                </a:lnTo>
                <a:lnTo>
                  <a:pt x="785749" y="202184"/>
                </a:lnTo>
                <a:lnTo>
                  <a:pt x="791591" y="206248"/>
                </a:lnTo>
                <a:lnTo>
                  <a:pt x="794257" y="212979"/>
                </a:lnTo>
                <a:lnTo>
                  <a:pt x="795780" y="218668"/>
                </a:lnTo>
                <a:lnTo>
                  <a:pt x="796337" y="225821"/>
                </a:lnTo>
                <a:lnTo>
                  <a:pt x="795918" y="234428"/>
                </a:lnTo>
                <a:lnTo>
                  <a:pt x="794511" y="244475"/>
                </a:lnTo>
                <a:lnTo>
                  <a:pt x="780160" y="328295"/>
                </a:lnTo>
                <a:lnTo>
                  <a:pt x="824992" y="336042"/>
                </a:lnTo>
                <a:lnTo>
                  <a:pt x="840231" y="246761"/>
                </a:lnTo>
                <a:lnTo>
                  <a:pt x="842645" y="216916"/>
                </a:lnTo>
                <a:lnTo>
                  <a:pt x="842263" y="207772"/>
                </a:lnTo>
                <a:lnTo>
                  <a:pt x="840507" y="200279"/>
                </a:lnTo>
                <a:close/>
              </a:path>
              <a:path w="1113154" h="356869">
                <a:moveTo>
                  <a:pt x="832051" y="184276"/>
                </a:moveTo>
                <a:lnTo>
                  <a:pt x="675131" y="184276"/>
                </a:lnTo>
                <a:lnTo>
                  <a:pt x="678052" y="184531"/>
                </a:lnTo>
                <a:lnTo>
                  <a:pt x="681101" y="184658"/>
                </a:lnTo>
                <a:lnTo>
                  <a:pt x="684149" y="184912"/>
                </a:lnTo>
                <a:lnTo>
                  <a:pt x="687070" y="185293"/>
                </a:lnTo>
                <a:lnTo>
                  <a:pt x="689863" y="185800"/>
                </a:lnTo>
                <a:lnTo>
                  <a:pt x="698880" y="187325"/>
                </a:lnTo>
                <a:lnTo>
                  <a:pt x="709384" y="213233"/>
                </a:lnTo>
                <a:lnTo>
                  <a:pt x="709104" y="219567"/>
                </a:lnTo>
                <a:lnTo>
                  <a:pt x="707771" y="229616"/>
                </a:lnTo>
                <a:lnTo>
                  <a:pt x="693293" y="313436"/>
                </a:lnTo>
                <a:lnTo>
                  <a:pt x="738124" y="321183"/>
                </a:lnTo>
                <a:lnTo>
                  <a:pt x="752946" y="234428"/>
                </a:lnTo>
                <a:lnTo>
                  <a:pt x="753872" y="229108"/>
                </a:lnTo>
                <a:lnTo>
                  <a:pt x="754633" y="223647"/>
                </a:lnTo>
                <a:lnTo>
                  <a:pt x="755650" y="213233"/>
                </a:lnTo>
                <a:lnTo>
                  <a:pt x="755523" y="208280"/>
                </a:lnTo>
                <a:lnTo>
                  <a:pt x="754887" y="203454"/>
                </a:lnTo>
                <a:lnTo>
                  <a:pt x="758062" y="202057"/>
                </a:lnTo>
                <a:lnTo>
                  <a:pt x="761873" y="201168"/>
                </a:lnTo>
                <a:lnTo>
                  <a:pt x="766318" y="200787"/>
                </a:lnTo>
                <a:lnTo>
                  <a:pt x="770890" y="200279"/>
                </a:lnTo>
                <a:lnTo>
                  <a:pt x="840507" y="200279"/>
                </a:lnTo>
                <a:lnTo>
                  <a:pt x="840358" y="199644"/>
                </a:lnTo>
                <a:lnTo>
                  <a:pt x="836549" y="192405"/>
                </a:lnTo>
                <a:lnTo>
                  <a:pt x="832866" y="185166"/>
                </a:lnTo>
                <a:lnTo>
                  <a:pt x="832051" y="184276"/>
                </a:lnTo>
                <a:close/>
              </a:path>
              <a:path w="1113154" h="356869">
                <a:moveTo>
                  <a:pt x="657478" y="144780"/>
                </a:moveTo>
                <a:lnTo>
                  <a:pt x="646683" y="145034"/>
                </a:lnTo>
                <a:lnTo>
                  <a:pt x="636651" y="145542"/>
                </a:lnTo>
                <a:lnTo>
                  <a:pt x="632713" y="145923"/>
                </a:lnTo>
                <a:lnTo>
                  <a:pt x="606551" y="298576"/>
                </a:lnTo>
                <a:lnTo>
                  <a:pt x="651255" y="306197"/>
                </a:lnTo>
                <a:lnTo>
                  <a:pt x="672210" y="184276"/>
                </a:lnTo>
                <a:lnTo>
                  <a:pt x="832051" y="184276"/>
                </a:lnTo>
                <a:lnTo>
                  <a:pt x="827277" y="179070"/>
                </a:lnTo>
                <a:lnTo>
                  <a:pt x="819784" y="174117"/>
                </a:lnTo>
                <a:lnTo>
                  <a:pt x="813687" y="170737"/>
                </a:lnTo>
                <a:lnTo>
                  <a:pt x="813255" y="170561"/>
                </a:lnTo>
                <a:lnTo>
                  <a:pt x="742060" y="170561"/>
                </a:lnTo>
                <a:lnTo>
                  <a:pt x="738124" y="165735"/>
                </a:lnTo>
                <a:lnTo>
                  <a:pt x="699134" y="148082"/>
                </a:lnTo>
                <a:lnTo>
                  <a:pt x="669290" y="144907"/>
                </a:lnTo>
                <a:lnTo>
                  <a:pt x="663321" y="144907"/>
                </a:lnTo>
                <a:lnTo>
                  <a:pt x="657478" y="144780"/>
                </a:lnTo>
                <a:close/>
              </a:path>
              <a:path w="1113154" h="356869">
                <a:moveTo>
                  <a:pt x="774700" y="162306"/>
                </a:moveTo>
                <a:lnTo>
                  <a:pt x="765936" y="163575"/>
                </a:lnTo>
                <a:lnTo>
                  <a:pt x="757174" y="164719"/>
                </a:lnTo>
                <a:lnTo>
                  <a:pt x="749173" y="167005"/>
                </a:lnTo>
                <a:lnTo>
                  <a:pt x="742060" y="170561"/>
                </a:lnTo>
                <a:lnTo>
                  <a:pt x="813255" y="170561"/>
                </a:lnTo>
                <a:lnTo>
                  <a:pt x="806624" y="167846"/>
                </a:lnTo>
                <a:lnTo>
                  <a:pt x="798585" y="165455"/>
                </a:lnTo>
                <a:lnTo>
                  <a:pt x="789558" y="163575"/>
                </a:lnTo>
                <a:lnTo>
                  <a:pt x="782574" y="162433"/>
                </a:lnTo>
                <a:lnTo>
                  <a:pt x="774700" y="162306"/>
                </a:lnTo>
                <a:close/>
              </a:path>
              <a:path w="1113154" h="356869">
                <a:moveTo>
                  <a:pt x="903604" y="116967"/>
                </a:moveTo>
                <a:lnTo>
                  <a:pt x="873759" y="290957"/>
                </a:lnTo>
                <a:lnTo>
                  <a:pt x="872362" y="299338"/>
                </a:lnTo>
                <a:lnTo>
                  <a:pt x="871854" y="307086"/>
                </a:lnTo>
                <a:lnTo>
                  <a:pt x="872490" y="314071"/>
                </a:lnTo>
                <a:lnTo>
                  <a:pt x="872998" y="321056"/>
                </a:lnTo>
                <a:lnTo>
                  <a:pt x="902727" y="349920"/>
                </a:lnTo>
                <a:lnTo>
                  <a:pt x="927480" y="356743"/>
                </a:lnTo>
                <a:lnTo>
                  <a:pt x="940053" y="320801"/>
                </a:lnTo>
                <a:lnTo>
                  <a:pt x="934720" y="319532"/>
                </a:lnTo>
                <a:lnTo>
                  <a:pt x="930655" y="317881"/>
                </a:lnTo>
                <a:lnTo>
                  <a:pt x="927607" y="315975"/>
                </a:lnTo>
                <a:lnTo>
                  <a:pt x="924686" y="313944"/>
                </a:lnTo>
                <a:lnTo>
                  <a:pt x="922527" y="311785"/>
                </a:lnTo>
                <a:lnTo>
                  <a:pt x="921257" y="309245"/>
                </a:lnTo>
                <a:lnTo>
                  <a:pt x="919860" y="306705"/>
                </a:lnTo>
                <a:lnTo>
                  <a:pt x="919226" y="303911"/>
                </a:lnTo>
                <a:lnTo>
                  <a:pt x="919099" y="297307"/>
                </a:lnTo>
                <a:lnTo>
                  <a:pt x="919479" y="293624"/>
                </a:lnTo>
                <a:lnTo>
                  <a:pt x="920115" y="289560"/>
                </a:lnTo>
                <a:lnTo>
                  <a:pt x="949705" y="117475"/>
                </a:lnTo>
                <a:lnTo>
                  <a:pt x="903604" y="116967"/>
                </a:lnTo>
                <a:close/>
              </a:path>
              <a:path w="1113154" h="356869">
                <a:moveTo>
                  <a:pt x="992885" y="196976"/>
                </a:moveTo>
                <a:lnTo>
                  <a:pt x="974978" y="231267"/>
                </a:lnTo>
                <a:lnTo>
                  <a:pt x="1062990" y="284225"/>
                </a:lnTo>
                <a:lnTo>
                  <a:pt x="962278" y="304926"/>
                </a:lnTo>
                <a:lnTo>
                  <a:pt x="967867" y="343281"/>
                </a:lnTo>
                <a:lnTo>
                  <a:pt x="1106297" y="310769"/>
                </a:lnTo>
                <a:lnTo>
                  <a:pt x="1112774" y="273685"/>
                </a:lnTo>
                <a:lnTo>
                  <a:pt x="992885" y="196976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8551" y="4384547"/>
            <a:ext cx="1523999" cy="266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Representing multimedia</a:t>
            </a:r>
            <a:r>
              <a:rPr spc="25" dirty="0"/>
              <a:t> </a:t>
            </a:r>
            <a:r>
              <a:rPr spc="45" dirty="0"/>
              <a:t>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550" y="1203782"/>
            <a:ext cx="3759835" cy="292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Many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different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representations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practice.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400" b="1" spc="-10" dirty="0">
                <a:latin typeface="Arial"/>
                <a:cs typeface="Arial"/>
              </a:rPr>
              <a:t>Images</a:t>
            </a:r>
            <a:r>
              <a:rPr sz="1400" spc="-10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3D</a:t>
            </a:r>
            <a:r>
              <a:rPr sz="1400" spc="-10" dirty="0">
                <a:latin typeface="Arial MT"/>
                <a:cs typeface="Arial MT"/>
              </a:rPr>
              <a:t> tensors: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spcBef>
                <a:spcPts val="840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As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functions: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spcBef>
                <a:spcPts val="844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As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vectors: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spcBef>
                <a:spcPts val="840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Compressed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(JPEG,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PNG)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spcBef>
                <a:spcPts val="840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Using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automatically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extracted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features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Video: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similar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images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with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time</a:t>
            </a:r>
            <a:r>
              <a:rPr sz="1400" dirty="0">
                <a:latin typeface="Arial MT"/>
                <a:cs typeface="Arial MT"/>
              </a:rPr>
              <a:t>.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E.g.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1978" y="1793875"/>
            <a:ext cx="11480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Digital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audio: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99278" y="2190115"/>
            <a:ext cx="3846829" cy="197929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482600" marR="405765" indent="-317500">
              <a:lnSpc>
                <a:spcPts val="1510"/>
              </a:lnSpc>
              <a:spcBef>
                <a:spcPts val="295"/>
              </a:spcBef>
              <a:buChar char="●"/>
              <a:tabLst>
                <a:tab pos="482600" algn="l"/>
              </a:tabLst>
            </a:pPr>
            <a:r>
              <a:rPr sz="1400" dirty="0">
                <a:latin typeface="Arial MT"/>
                <a:cs typeface="Arial MT"/>
              </a:rPr>
              <a:t>Sampled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(44.1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KHz)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quantized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sound </a:t>
            </a:r>
            <a:r>
              <a:rPr sz="1400" spc="-20" dirty="0">
                <a:latin typeface="Arial MT"/>
                <a:cs typeface="Arial MT"/>
              </a:rPr>
              <a:t>wave</a:t>
            </a:r>
            <a:endParaRPr sz="1400">
              <a:latin typeface="Arial MT"/>
              <a:cs typeface="Arial MT"/>
            </a:endParaRPr>
          </a:p>
          <a:p>
            <a:pPr marL="481965" indent="-316865">
              <a:lnSpc>
                <a:spcPts val="1410"/>
              </a:lnSpc>
              <a:buChar char="●"/>
              <a:tabLst>
                <a:tab pos="481965" algn="l"/>
              </a:tabLst>
            </a:pPr>
            <a:r>
              <a:rPr sz="1400" dirty="0">
                <a:latin typeface="Arial MT"/>
                <a:cs typeface="Arial MT"/>
              </a:rPr>
              <a:t>Single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multi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channel</a:t>
            </a:r>
            <a:endParaRPr sz="1400">
              <a:latin typeface="Arial MT"/>
              <a:cs typeface="Arial MT"/>
            </a:endParaRPr>
          </a:p>
          <a:p>
            <a:pPr marL="481965" indent="-316865">
              <a:lnSpc>
                <a:spcPts val="1515"/>
              </a:lnSpc>
              <a:buChar char="●"/>
              <a:tabLst>
                <a:tab pos="481965" algn="l"/>
              </a:tabLst>
            </a:pPr>
            <a:r>
              <a:rPr sz="1400" dirty="0">
                <a:latin typeface="Arial MT"/>
                <a:cs typeface="Arial MT"/>
              </a:rPr>
              <a:t>Single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channel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sample</a:t>
            </a:r>
            <a:r>
              <a:rPr sz="1400" u="sng" spc="-5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of</a:t>
            </a:r>
            <a:r>
              <a:rPr sz="1400" u="sng" spc="-3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length</a:t>
            </a:r>
            <a:r>
              <a:rPr sz="1400" u="sng" spc="-4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4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be</a:t>
            </a:r>
            <a:endParaRPr sz="1400">
              <a:latin typeface="Arial MT"/>
              <a:cs typeface="Arial MT"/>
            </a:endParaRPr>
          </a:p>
          <a:p>
            <a:pPr marL="482600">
              <a:lnSpc>
                <a:spcPts val="1515"/>
              </a:lnSpc>
            </a:pPr>
            <a:r>
              <a:rPr sz="1400" dirty="0">
                <a:latin typeface="Arial MT"/>
                <a:cs typeface="Arial MT"/>
              </a:rPr>
              <a:t>represented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350" i="1" spc="-37" baseline="24691" dirty="0">
                <a:latin typeface="Arial"/>
                <a:cs typeface="Arial"/>
              </a:rPr>
              <a:t>N</a:t>
            </a:r>
            <a:endParaRPr sz="1350" baseline="24691">
              <a:latin typeface="Arial"/>
              <a:cs typeface="Arial"/>
            </a:endParaRPr>
          </a:p>
          <a:p>
            <a:pPr marL="481965" indent="-316865">
              <a:lnSpc>
                <a:spcPts val="1510"/>
              </a:lnSpc>
              <a:buChar char="●"/>
              <a:tabLst>
                <a:tab pos="481965" algn="l"/>
              </a:tabLst>
            </a:pPr>
            <a:r>
              <a:rPr sz="1400" dirty="0">
                <a:latin typeface="Arial MT"/>
                <a:cs typeface="Arial MT"/>
              </a:rPr>
              <a:t>Function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representation</a:t>
            </a:r>
            <a:endParaRPr sz="1400">
              <a:latin typeface="Arial MT"/>
              <a:cs typeface="Arial MT"/>
            </a:endParaRPr>
          </a:p>
          <a:p>
            <a:pPr marL="481965" indent="-316865">
              <a:lnSpc>
                <a:spcPts val="1595"/>
              </a:lnSpc>
              <a:buChar char="●"/>
              <a:tabLst>
                <a:tab pos="481965" algn="l"/>
              </a:tabLst>
            </a:pPr>
            <a:r>
              <a:rPr sz="1400" dirty="0">
                <a:latin typeface="Arial MT"/>
                <a:cs typeface="Arial MT"/>
              </a:rPr>
              <a:t>Compressed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(MP3)</a:t>
            </a:r>
            <a:endParaRPr sz="1400">
              <a:latin typeface="Arial MT"/>
              <a:cs typeface="Arial MT"/>
            </a:endParaRPr>
          </a:p>
          <a:p>
            <a:pPr marL="25400">
              <a:lnSpc>
                <a:spcPts val="1595"/>
              </a:lnSpc>
              <a:spcBef>
                <a:spcPts val="1430"/>
              </a:spcBef>
            </a:pPr>
            <a:r>
              <a:rPr sz="1400" b="1" dirty="0">
                <a:latin typeface="Arial"/>
                <a:cs typeface="Arial"/>
              </a:rPr>
              <a:t>Note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typically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store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this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kind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of</a:t>
            </a:r>
            <a:endParaRPr sz="1400">
              <a:latin typeface="Arial MT"/>
              <a:cs typeface="Arial MT"/>
            </a:endParaRPr>
          </a:p>
          <a:p>
            <a:pPr marL="254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multimedia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tables.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b="1" spc="-20" dirty="0">
                <a:solidFill>
                  <a:srgbClr val="5B9BD4"/>
                </a:solidFill>
                <a:latin typeface="Arial"/>
                <a:cs typeface="Arial"/>
              </a:rPr>
              <a:t>Why?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882396" y="108587"/>
            <a:ext cx="1184275" cy="1043940"/>
            <a:chOff x="6882396" y="108587"/>
            <a:chExt cx="1184275" cy="104394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6015" y="108587"/>
              <a:ext cx="590151" cy="6181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2396" y="579119"/>
              <a:ext cx="568439" cy="57302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17052" y="364236"/>
            <a:ext cx="455675" cy="45720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515097" y="871727"/>
            <a:ext cx="1113155" cy="356870"/>
          </a:xfrm>
          <a:custGeom>
            <a:avLst/>
            <a:gdLst/>
            <a:ahLst/>
            <a:cxnLst/>
            <a:rect l="l" t="t" r="r" b="b"/>
            <a:pathLst>
              <a:path w="1113154" h="356869">
                <a:moveTo>
                  <a:pt x="277749" y="0"/>
                </a:moveTo>
                <a:lnTo>
                  <a:pt x="126873" y="273431"/>
                </a:lnTo>
                <a:lnTo>
                  <a:pt x="172847" y="281305"/>
                </a:lnTo>
                <a:lnTo>
                  <a:pt x="323087" y="7747"/>
                </a:lnTo>
                <a:lnTo>
                  <a:pt x="277749" y="0"/>
                </a:lnTo>
                <a:close/>
              </a:path>
              <a:path w="1113154" h="356869">
                <a:moveTo>
                  <a:pt x="445558" y="131952"/>
                </a:moveTo>
                <a:lnTo>
                  <a:pt x="374523" y="131952"/>
                </a:lnTo>
                <a:lnTo>
                  <a:pt x="378332" y="132207"/>
                </a:lnTo>
                <a:lnTo>
                  <a:pt x="382270" y="132969"/>
                </a:lnTo>
                <a:lnTo>
                  <a:pt x="403399" y="158384"/>
                </a:lnTo>
                <a:lnTo>
                  <a:pt x="402980" y="166991"/>
                </a:lnTo>
                <a:lnTo>
                  <a:pt x="401574" y="177037"/>
                </a:lnTo>
                <a:lnTo>
                  <a:pt x="387223" y="260858"/>
                </a:lnTo>
                <a:lnTo>
                  <a:pt x="432053" y="268605"/>
                </a:lnTo>
                <a:lnTo>
                  <a:pt x="447294" y="179324"/>
                </a:lnTo>
                <a:lnTo>
                  <a:pt x="448484" y="171372"/>
                </a:lnTo>
                <a:lnTo>
                  <a:pt x="449199" y="163718"/>
                </a:lnTo>
                <a:lnTo>
                  <a:pt x="449437" y="156374"/>
                </a:lnTo>
                <a:lnTo>
                  <a:pt x="449199" y="149351"/>
                </a:lnTo>
                <a:lnTo>
                  <a:pt x="448466" y="142662"/>
                </a:lnTo>
                <a:lnTo>
                  <a:pt x="447055" y="136318"/>
                </a:lnTo>
                <a:lnTo>
                  <a:pt x="445558" y="131952"/>
                </a:lnTo>
                <a:close/>
              </a:path>
              <a:path w="1113154" h="356869">
                <a:moveTo>
                  <a:pt x="334391" y="19304"/>
                </a:moveTo>
                <a:lnTo>
                  <a:pt x="295655" y="245110"/>
                </a:lnTo>
                <a:lnTo>
                  <a:pt x="340359" y="252857"/>
                </a:lnTo>
                <a:lnTo>
                  <a:pt x="361060" y="132714"/>
                </a:lnTo>
                <a:lnTo>
                  <a:pt x="363981" y="132334"/>
                </a:lnTo>
                <a:lnTo>
                  <a:pt x="374523" y="131952"/>
                </a:lnTo>
                <a:lnTo>
                  <a:pt x="445558" y="131952"/>
                </a:lnTo>
                <a:lnTo>
                  <a:pt x="445002" y="130331"/>
                </a:lnTo>
                <a:lnTo>
                  <a:pt x="418054" y="102844"/>
                </a:lnTo>
                <a:lnTo>
                  <a:pt x="392599" y="95376"/>
                </a:lnTo>
                <a:lnTo>
                  <a:pt x="367410" y="95376"/>
                </a:lnTo>
                <a:lnTo>
                  <a:pt x="380365" y="19685"/>
                </a:lnTo>
                <a:lnTo>
                  <a:pt x="334391" y="19304"/>
                </a:lnTo>
                <a:close/>
              </a:path>
              <a:path w="1113154" h="356869">
                <a:moveTo>
                  <a:pt x="144906" y="51308"/>
                </a:moveTo>
                <a:lnTo>
                  <a:pt x="6350" y="83693"/>
                </a:lnTo>
                <a:lnTo>
                  <a:pt x="0" y="120904"/>
                </a:lnTo>
                <a:lnTo>
                  <a:pt x="119760" y="197612"/>
                </a:lnTo>
                <a:lnTo>
                  <a:pt x="137668" y="163322"/>
                </a:lnTo>
                <a:lnTo>
                  <a:pt x="49656" y="110362"/>
                </a:lnTo>
                <a:lnTo>
                  <a:pt x="150368" y="89788"/>
                </a:lnTo>
                <a:lnTo>
                  <a:pt x="144906" y="51308"/>
                </a:lnTo>
                <a:close/>
              </a:path>
              <a:path w="1113154" h="356869">
                <a:moveTo>
                  <a:pt x="384301" y="94487"/>
                </a:moveTo>
                <a:lnTo>
                  <a:pt x="379475" y="94614"/>
                </a:lnTo>
                <a:lnTo>
                  <a:pt x="374650" y="94614"/>
                </a:lnTo>
                <a:lnTo>
                  <a:pt x="370585" y="94996"/>
                </a:lnTo>
                <a:lnTo>
                  <a:pt x="367410" y="95376"/>
                </a:lnTo>
                <a:lnTo>
                  <a:pt x="392599" y="95376"/>
                </a:lnTo>
                <a:lnTo>
                  <a:pt x="389000" y="94742"/>
                </a:lnTo>
                <a:lnTo>
                  <a:pt x="384301" y="94487"/>
                </a:lnTo>
                <a:close/>
              </a:path>
              <a:path w="1113154" h="356869">
                <a:moveTo>
                  <a:pt x="505205" y="77977"/>
                </a:moveTo>
                <a:lnTo>
                  <a:pt x="482473" y="210693"/>
                </a:lnTo>
                <a:lnTo>
                  <a:pt x="481351" y="218245"/>
                </a:lnTo>
                <a:lnTo>
                  <a:pt x="480647" y="225488"/>
                </a:lnTo>
                <a:lnTo>
                  <a:pt x="480347" y="232445"/>
                </a:lnTo>
                <a:lnTo>
                  <a:pt x="480441" y="239141"/>
                </a:lnTo>
                <a:lnTo>
                  <a:pt x="496316" y="274827"/>
                </a:lnTo>
                <a:lnTo>
                  <a:pt x="533273" y="289687"/>
                </a:lnTo>
                <a:lnTo>
                  <a:pt x="551052" y="291846"/>
                </a:lnTo>
                <a:lnTo>
                  <a:pt x="557910" y="291464"/>
                </a:lnTo>
                <a:lnTo>
                  <a:pt x="564896" y="290957"/>
                </a:lnTo>
                <a:lnTo>
                  <a:pt x="571246" y="290068"/>
                </a:lnTo>
                <a:lnTo>
                  <a:pt x="576960" y="288798"/>
                </a:lnTo>
                <a:lnTo>
                  <a:pt x="576716" y="254254"/>
                </a:lnTo>
                <a:lnTo>
                  <a:pt x="556768" y="254254"/>
                </a:lnTo>
                <a:lnTo>
                  <a:pt x="551687" y="253873"/>
                </a:lnTo>
                <a:lnTo>
                  <a:pt x="546988" y="253111"/>
                </a:lnTo>
                <a:lnTo>
                  <a:pt x="536955" y="251333"/>
                </a:lnTo>
                <a:lnTo>
                  <a:pt x="530732" y="247396"/>
                </a:lnTo>
                <a:lnTo>
                  <a:pt x="528447" y="241173"/>
                </a:lnTo>
                <a:lnTo>
                  <a:pt x="526033" y="235076"/>
                </a:lnTo>
                <a:lnTo>
                  <a:pt x="525652" y="227202"/>
                </a:lnTo>
                <a:lnTo>
                  <a:pt x="527303" y="217805"/>
                </a:lnTo>
                <a:lnTo>
                  <a:pt x="536828" y="162306"/>
                </a:lnTo>
                <a:lnTo>
                  <a:pt x="592237" y="162306"/>
                </a:lnTo>
                <a:lnTo>
                  <a:pt x="597026" y="134238"/>
                </a:lnTo>
                <a:lnTo>
                  <a:pt x="543178" y="124968"/>
                </a:lnTo>
                <a:lnTo>
                  <a:pt x="551179" y="78486"/>
                </a:lnTo>
                <a:lnTo>
                  <a:pt x="505205" y="77977"/>
                </a:lnTo>
                <a:close/>
              </a:path>
              <a:path w="1113154" h="356869">
                <a:moveTo>
                  <a:pt x="576706" y="252857"/>
                </a:moveTo>
                <a:lnTo>
                  <a:pt x="572134" y="253746"/>
                </a:lnTo>
                <a:lnTo>
                  <a:pt x="567308" y="254254"/>
                </a:lnTo>
                <a:lnTo>
                  <a:pt x="576716" y="254254"/>
                </a:lnTo>
                <a:lnTo>
                  <a:pt x="576706" y="252857"/>
                </a:lnTo>
                <a:close/>
              </a:path>
              <a:path w="1113154" h="356869">
                <a:moveTo>
                  <a:pt x="592237" y="162306"/>
                </a:moveTo>
                <a:lnTo>
                  <a:pt x="536828" y="162306"/>
                </a:lnTo>
                <a:lnTo>
                  <a:pt x="590676" y="171450"/>
                </a:lnTo>
                <a:lnTo>
                  <a:pt x="592237" y="162306"/>
                </a:lnTo>
                <a:close/>
              </a:path>
              <a:path w="1113154" h="356869">
                <a:moveTo>
                  <a:pt x="840507" y="200279"/>
                </a:moveTo>
                <a:lnTo>
                  <a:pt x="774319" y="200279"/>
                </a:lnTo>
                <a:lnTo>
                  <a:pt x="776731" y="200660"/>
                </a:lnTo>
                <a:lnTo>
                  <a:pt x="785749" y="202184"/>
                </a:lnTo>
                <a:lnTo>
                  <a:pt x="791591" y="206248"/>
                </a:lnTo>
                <a:lnTo>
                  <a:pt x="794257" y="212979"/>
                </a:lnTo>
                <a:lnTo>
                  <a:pt x="795780" y="218668"/>
                </a:lnTo>
                <a:lnTo>
                  <a:pt x="796337" y="225821"/>
                </a:lnTo>
                <a:lnTo>
                  <a:pt x="795918" y="234428"/>
                </a:lnTo>
                <a:lnTo>
                  <a:pt x="794511" y="244475"/>
                </a:lnTo>
                <a:lnTo>
                  <a:pt x="780160" y="328295"/>
                </a:lnTo>
                <a:lnTo>
                  <a:pt x="824992" y="336042"/>
                </a:lnTo>
                <a:lnTo>
                  <a:pt x="840231" y="246761"/>
                </a:lnTo>
                <a:lnTo>
                  <a:pt x="842645" y="216916"/>
                </a:lnTo>
                <a:lnTo>
                  <a:pt x="842263" y="207772"/>
                </a:lnTo>
                <a:lnTo>
                  <a:pt x="840507" y="200279"/>
                </a:lnTo>
                <a:close/>
              </a:path>
              <a:path w="1113154" h="356869">
                <a:moveTo>
                  <a:pt x="832051" y="184276"/>
                </a:moveTo>
                <a:lnTo>
                  <a:pt x="675131" y="184276"/>
                </a:lnTo>
                <a:lnTo>
                  <a:pt x="678052" y="184531"/>
                </a:lnTo>
                <a:lnTo>
                  <a:pt x="681101" y="184658"/>
                </a:lnTo>
                <a:lnTo>
                  <a:pt x="684149" y="184912"/>
                </a:lnTo>
                <a:lnTo>
                  <a:pt x="687070" y="185293"/>
                </a:lnTo>
                <a:lnTo>
                  <a:pt x="689863" y="185800"/>
                </a:lnTo>
                <a:lnTo>
                  <a:pt x="698880" y="187325"/>
                </a:lnTo>
                <a:lnTo>
                  <a:pt x="709384" y="213233"/>
                </a:lnTo>
                <a:lnTo>
                  <a:pt x="709104" y="219567"/>
                </a:lnTo>
                <a:lnTo>
                  <a:pt x="707771" y="229616"/>
                </a:lnTo>
                <a:lnTo>
                  <a:pt x="693293" y="313436"/>
                </a:lnTo>
                <a:lnTo>
                  <a:pt x="738124" y="321183"/>
                </a:lnTo>
                <a:lnTo>
                  <a:pt x="752946" y="234428"/>
                </a:lnTo>
                <a:lnTo>
                  <a:pt x="753872" y="229108"/>
                </a:lnTo>
                <a:lnTo>
                  <a:pt x="754633" y="223647"/>
                </a:lnTo>
                <a:lnTo>
                  <a:pt x="755650" y="213233"/>
                </a:lnTo>
                <a:lnTo>
                  <a:pt x="755523" y="208280"/>
                </a:lnTo>
                <a:lnTo>
                  <a:pt x="754887" y="203454"/>
                </a:lnTo>
                <a:lnTo>
                  <a:pt x="758062" y="202057"/>
                </a:lnTo>
                <a:lnTo>
                  <a:pt x="761873" y="201168"/>
                </a:lnTo>
                <a:lnTo>
                  <a:pt x="766318" y="200787"/>
                </a:lnTo>
                <a:lnTo>
                  <a:pt x="770890" y="200279"/>
                </a:lnTo>
                <a:lnTo>
                  <a:pt x="840507" y="200279"/>
                </a:lnTo>
                <a:lnTo>
                  <a:pt x="840358" y="199644"/>
                </a:lnTo>
                <a:lnTo>
                  <a:pt x="836549" y="192405"/>
                </a:lnTo>
                <a:lnTo>
                  <a:pt x="832866" y="185166"/>
                </a:lnTo>
                <a:lnTo>
                  <a:pt x="832051" y="184276"/>
                </a:lnTo>
                <a:close/>
              </a:path>
              <a:path w="1113154" h="356869">
                <a:moveTo>
                  <a:pt x="657478" y="144780"/>
                </a:moveTo>
                <a:lnTo>
                  <a:pt x="646683" y="145034"/>
                </a:lnTo>
                <a:lnTo>
                  <a:pt x="636651" y="145542"/>
                </a:lnTo>
                <a:lnTo>
                  <a:pt x="632713" y="145923"/>
                </a:lnTo>
                <a:lnTo>
                  <a:pt x="606551" y="298576"/>
                </a:lnTo>
                <a:lnTo>
                  <a:pt x="651255" y="306197"/>
                </a:lnTo>
                <a:lnTo>
                  <a:pt x="672210" y="184276"/>
                </a:lnTo>
                <a:lnTo>
                  <a:pt x="832051" y="184276"/>
                </a:lnTo>
                <a:lnTo>
                  <a:pt x="827277" y="179070"/>
                </a:lnTo>
                <a:lnTo>
                  <a:pt x="819784" y="174117"/>
                </a:lnTo>
                <a:lnTo>
                  <a:pt x="813687" y="170737"/>
                </a:lnTo>
                <a:lnTo>
                  <a:pt x="813255" y="170561"/>
                </a:lnTo>
                <a:lnTo>
                  <a:pt x="742060" y="170561"/>
                </a:lnTo>
                <a:lnTo>
                  <a:pt x="738124" y="165735"/>
                </a:lnTo>
                <a:lnTo>
                  <a:pt x="699134" y="148082"/>
                </a:lnTo>
                <a:lnTo>
                  <a:pt x="669290" y="144907"/>
                </a:lnTo>
                <a:lnTo>
                  <a:pt x="663321" y="144907"/>
                </a:lnTo>
                <a:lnTo>
                  <a:pt x="657478" y="144780"/>
                </a:lnTo>
                <a:close/>
              </a:path>
              <a:path w="1113154" h="356869">
                <a:moveTo>
                  <a:pt x="774700" y="162306"/>
                </a:moveTo>
                <a:lnTo>
                  <a:pt x="765936" y="163575"/>
                </a:lnTo>
                <a:lnTo>
                  <a:pt x="757174" y="164719"/>
                </a:lnTo>
                <a:lnTo>
                  <a:pt x="749173" y="167005"/>
                </a:lnTo>
                <a:lnTo>
                  <a:pt x="742060" y="170561"/>
                </a:lnTo>
                <a:lnTo>
                  <a:pt x="813255" y="170561"/>
                </a:lnTo>
                <a:lnTo>
                  <a:pt x="806624" y="167846"/>
                </a:lnTo>
                <a:lnTo>
                  <a:pt x="798585" y="165455"/>
                </a:lnTo>
                <a:lnTo>
                  <a:pt x="789558" y="163575"/>
                </a:lnTo>
                <a:lnTo>
                  <a:pt x="782574" y="162433"/>
                </a:lnTo>
                <a:lnTo>
                  <a:pt x="774700" y="162306"/>
                </a:lnTo>
                <a:close/>
              </a:path>
              <a:path w="1113154" h="356869">
                <a:moveTo>
                  <a:pt x="903604" y="116967"/>
                </a:moveTo>
                <a:lnTo>
                  <a:pt x="873759" y="290957"/>
                </a:lnTo>
                <a:lnTo>
                  <a:pt x="872362" y="299338"/>
                </a:lnTo>
                <a:lnTo>
                  <a:pt x="871854" y="307086"/>
                </a:lnTo>
                <a:lnTo>
                  <a:pt x="872490" y="314071"/>
                </a:lnTo>
                <a:lnTo>
                  <a:pt x="872998" y="321056"/>
                </a:lnTo>
                <a:lnTo>
                  <a:pt x="902727" y="349920"/>
                </a:lnTo>
                <a:lnTo>
                  <a:pt x="927480" y="356743"/>
                </a:lnTo>
                <a:lnTo>
                  <a:pt x="940053" y="320801"/>
                </a:lnTo>
                <a:lnTo>
                  <a:pt x="934720" y="319532"/>
                </a:lnTo>
                <a:lnTo>
                  <a:pt x="930655" y="317881"/>
                </a:lnTo>
                <a:lnTo>
                  <a:pt x="927607" y="315975"/>
                </a:lnTo>
                <a:lnTo>
                  <a:pt x="924686" y="313944"/>
                </a:lnTo>
                <a:lnTo>
                  <a:pt x="922527" y="311785"/>
                </a:lnTo>
                <a:lnTo>
                  <a:pt x="921257" y="309245"/>
                </a:lnTo>
                <a:lnTo>
                  <a:pt x="919860" y="306705"/>
                </a:lnTo>
                <a:lnTo>
                  <a:pt x="919226" y="303911"/>
                </a:lnTo>
                <a:lnTo>
                  <a:pt x="919099" y="297307"/>
                </a:lnTo>
                <a:lnTo>
                  <a:pt x="919479" y="293624"/>
                </a:lnTo>
                <a:lnTo>
                  <a:pt x="920115" y="289560"/>
                </a:lnTo>
                <a:lnTo>
                  <a:pt x="949705" y="117475"/>
                </a:lnTo>
                <a:lnTo>
                  <a:pt x="903604" y="116967"/>
                </a:lnTo>
                <a:close/>
              </a:path>
              <a:path w="1113154" h="356869">
                <a:moveTo>
                  <a:pt x="992885" y="196976"/>
                </a:moveTo>
                <a:lnTo>
                  <a:pt x="974978" y="231267"/>
                </a:lnTo>
                <a:lnTo>
                  <a:pt x="1062990" y="284225"/>
                </a:lnTo>
                <a:lnTo>
                  <a:pt x="962278" y="304926"/>
                </a:lnTo>
                <a:lnTo>
                  <a:pt x="967867" y="343281"/>
                </a:lnTo>
                <a:lnTo>
                  <a:pt x="1106297" y="310769"/>
                </a:lnTo>
                <a:lnTo>
                  <a:pt x="1112774" y="273685"/>
                </a:lnTo>
                <a:lnTo>
                  <a:pt x="992885" y="196976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51130" y="2106167"/>
            <a:ext cx="1206013" cy="19811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33016" y="2449067"/>
            <a:ext cx="1214628" cy="24536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46561" y="2799588"/>
            <a:ext cx="939310" cy="198119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46885" y="1203782"/>
            <a:ext cx="3104515" cy="2567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Thinking</a:t>
            </a:r>
            <a:r>
              <a:rPr sz="1400" b="1" spc="-3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about</a:t>
            </a:r>
            <a:r>
              <a:rPr sz="1400" b="1" spc="-1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and</a:t>
            </a:r>
            <a:r>
              <a:rPr sz="1400" b="1" spc="-2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interpreting</a:t>
            </a:r>
            <a:r>
              <a:rPr sz="1400" b="1" spc="-4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5B9BD4"/>
                </a:solidFill>
                <a:latin typeface="Arial"/>
                <a:cs typeface="Arial"/>
              </a:rPr>
              <a:t>data</a:t>
            </a:r>
            <a:endParaRPr sz="1400" dirty="0">
              <a:latin typeface="Arial"/>
              <a:cs typeface="Arial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Datasets</a:t>
            </a:r>
            <a:endParaRPr sz="1400" dirty="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types</a:t>
            </a:r>
            <a:endParaRPr sz="1400" dirty="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vectors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matrices</a:t>
            </a:r>
            <a:endParaRPr sz="1400" dirty="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  <a:spcBef>
                <a:spcPts val="1440"/>
              </a:spcBef>
            </a:pP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Data</a:t>
            </a:r>
            <a:r>
              <a:rPr sz="1400" b="1" spc="-4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management</a:t>
            </a:r>
            <a:r>
              <a:rPr sz="1400" b="1" spc="-5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and</a:t>
            </a:r>
            <a:r>
              <a:rPr sz="1400" b="1" spc="-3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storage</a:t>
            </a:r>
            <a:endParaRPr sz="1400" dirty="0">
              <a:latin typeface="Arial"/>
              <a:cs typeface="Arial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Storing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files</a:t>
            </a:r>
            <a:endParaRPr sz="1400" dirty="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Storing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databases</a:t>
            </a:r>
            <a:endParaRPr sz="1400" dirty="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  <a:spcBef>
                <a:spcPts val="1430"/>
              </a:spcBef>
            </a:pP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Data</a:t>
            </a:r>
            <a:r>
              <a:rPr sz="1400" b="1" spc="-4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wrangling</a:t>
            </a:r>
            <a:r>
              <a:rPr sz="1400" b="1" spc="-6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and</a:t>
            </a:r>
            <a:r>
              <a:rPr sz="1400" b="1" spc="-5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cleaning</a:t>
            </a:r>
            <a:endParaRPr sz="1400" dirty="0">
              <a:latin typeface="Arial"/>
              <a:cs typeface="Arial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Filtering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transforming</a:t>
            </a:r>
            <a:endParaRPr sz="1400" dirty="0">
              <a:latin typeface="Arial MT"/>
              <a:cs typeface="Arial MT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Imputing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missing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values</a:t>
            </a:r>
            <a:endParaRPr sz="1400" dirty="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Fusing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multiple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sources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862" y="1249873"/>
            <a:ext cx="876109" cy="87763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84822" y="2362390"/>
            <a:ext cx="754380" cy="892810"/>
            <a:chOff x="484822" y="2362390"/>
            <a:chExt cx="754380" cy="892810"/>
          </a:xfrm>
        </p:grpSpPr>
        <p:sp>
          <p:nvSpPr>
            <p:cNvPr id="6" name="object 6"/>
            <p:cNvSpPr/>
            <p:nvPr/>
          </p:nvSpPr>
          <p:spPr>
            <a:xfrm>
              <a:off x="499109" y="2734055"/>
              <a:ext cx="725805" cy="506730"/>
            </a:xfrm>
            <a:custGeom>
              <a:avLst/>
              <a:gdLst/>
              <a:ahLst/>
              <a:cxnLst/>
              <a:rect l="l" t="t" r="r" b="b"/>
              <a:pathLst>
                <a:path w="725805" h="506730">
                  <a:moveTo>
                    <a:pt x="725424" y="0"/>
                  </a:moveTo>
                  <a:lnTo>
                    <a:pt x="696919" y="28188"/>
                  </a:lnTo>
                  <a:lnTo>
                    <a:pt x="619186" y="51196"/>
                  </a:lnTo>
                  <a:lnTo>
                    <a:pt x="565506" y="60033"/>
                  </a:lnTo>
                  <a:lnTo>
                    <a:pt x="503894" y="66704"/>
                  </a:lnTo>
                  <a:lnTo>
                    <a:pt x="435810" y="70920"/>
                  </a:lnTo>
                  <a:lnTo>
                    <a:pt x="362712" y="72389"/>
                  </a:lnTo>
                  <a:lnTo>
                    <a:pt x="289613" y="70920"/>
                  </a:lnTo>
                  <a:lnTo>
                    <a:pt x="221529" y="66704"/>
                  </a:lnTo>
                  <a:lnTo>
                    <a:pt x="159917" y="60033"/>
                  </a:lnTo>
                  <a:lnTo>
                    <a:pt x="106237" y="51196"/>
                  </a:lnTo>
                  <a:lnTo>
                    <a:pt x="61946" y="40484"/>
                  </a:lnTo>
                  <a:lnTo>
                    <a:pt x="7369" y="14596"/>
                  </a:lnTo>
                  <a:lnTo>
                    <a:pt x="0" y="0"/>
                  </a:lnTo>
                  <a:lnTo>
                    <a:pt x="0" y="434339"/>
                  </a:lnTo>
                  <a:lnTo>
                    <a:pt x="28504" y="462528"/>
                  </a:lnTo>
                  <a:lnTo>
                    <a:pt x="106237" y="485536"/>
                  </a:lnTo>
                  <a:lnTo>
                    <a:pt x="159917" y="494373"/>
                  </a:lnTo>
                  <a:lnTo>
                    <a:pt x="221529" y="501044"/>
                  </a:lnTo>
                  <a:lnTo>
                    <a:pt x="289613" y="505260"/>
                  </a:lnTo>
                  <a:lnTo>
                    <a:pt x="362712" y="506730"/>
                  </a:lnTo>
                  <a:lnTo>
                    <a:pt x="435810" y="505260"/>
                  </a:lnTo>
                  <a:lnTo>
                    <a:pt x="503894" y="501044"/>
                  </a:lnTo>
                  <a:lnTo>
                    <a:pt x="565506" y="494373"/>
                  </a:lnTo>
                  <a:lnTo>
                    <a:pt x="619186" y="485536"/>
                  </a:lnTo>
                  <a:lnTo>
                    <a:pt x="663477" y="474824"/>
                  </a:lnTo>
                  <a:lnTo>
                    <a:pt x="718054" y="448936"/>
                  </a:lnTo>
                  <a:lnTo>
                    <a:pt x="725424" y="434339"/>
                  </a:lnTo>
                  <a:lnTo>
                    <a:pt x="725424" y="0"/>
                  </a:lnTo>
                  <a:close/>
                </a:path>
              </a:pathLst>
            </a:custGeom>
            <a:solidFill>
              <a:srgbClr val="D4A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9109" y="2661665"/>
              <a:ext cx="725805" cy="144780"/>
            </a:xfrm>
            <a:custGeom>
              <a:avLst/>
              <a:gdLst/>
              <a:ahLst/>
              <a:cxnLst/>
              <a:rect l="l" t="t" r="r" b="b"/>
              <a:pathLst>
                <a:path w="725805" h="144780">
                  <a:moveTo>
                    <a:pt x="362712" y="0"/>
                  </a:moveTo>
                  <a:lnTo>
                    <a:pt x="289613" y="1469"/>
                  </a:lnTo>
                  <a:lnTo>
                    <a:pt x="221529" y="5685"/>
                  </a:lnTo>
                  <a:lnTo>
                    <a:pt x="159917" y="12356"/>
                  </a:lnTo>
                  <a:lnTo>
                    <a:pt x="106237" y="21193"/>
                  </a:lnTo>
                  <a:lnTo>
                    <a:pt x="61946" y="31905"/>
                  </a:lnTo>
                  <a:lnTo>
                    <a:pt x="7369" y="57793"/>
                  </a:lnTo>
                  <a:lnTo>
                    <a:pt x="0" y="72389"/>
                  </a:lnTo>
                  <a:lnTo>
                    <a:pt x="7369" y="86986"/>
                  </a:lnTo>
                  <a:lnTo>
                    <a:pt x="61946" y="112874"/>
                  </a:lnTo>
                  <a:lnTo>
                    <a:pt x="106237" y="123586"/>
                  </a:lnTo>
                  <a:lnTo>
                    <a:pt x="159917" y="132423"/>
                  </a:lnTo>
                  <a:lnTo>
                    <a:pt x="221529" y="139094"/>
                  </a:lnTo>
                  <a:lnTo>
                    <a:pt x="289613" y="143310"/>
                  </a:lnTo>
                  <a:lnTo>
                    <a:pt x="362712" y="144779"/>
                  </a:lnTo>
                  <a:lnTo>
                    <a:pt x="435810" y="143310"/>
                  </a:lnTo>
                  <a:lnTo>
                    <a:pt x="503894" y="139094"/>
                  </a:lnTo>
                  <a:lnTo>
                    <a:pt x="565506" y="132423"/>
                  </a:lnTo>
                  <a:lnTo>
                    <a:pt x="619186" y="123586"/>
                  </a:lnTo>
                  <a:lnTo>
                    <a:pt x="663477" y="112874"/>
                  </a:lnTo>
                  <a:lnTo>
                    <a:pt x="718054" y="86986"/>
                  </a:lnTo>
                  <a:lnTo>
                    <a:pt x="725424" y="72389"/>
                  </a:lnTo>
                  <a:lnTo>
                    <a:pt x="718054" y="57793"/>
                  </a:lnTo>
                  <a:lnTo>
                    <a:pt x="663477" y="31905"/>
                  </a:lnTo>
                  <a:lnTo>
                    <a:pt x="619186" y="21193"/>
                  </a:lnTo>
                  <a:lnTo>
                    <a:pt x="565506" y="12356"/>
                  </a:lnTo>
                  <a:lnTo>
                    <a:pt x="503894" y="5685"/>
                  </a:lnTo>
                  <a:lnTo>
                    <a:pt x="435810" y="1469"/>
                  </a:lnTo>
                  <a:lnTo>
                    <a:pt x="362712" y="0"/>
                  </a:lnTo>
                  <a:close/>
                </a:path>
              </a:pathLst>
            </a:custGeom>
            <a:solidFill>
              <a:srgbClr val="E6C9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9109" y="2661665"/>
              <a:ext cx="725805" cy="579120"/>
            </a:xfrm>
            <a:custGeom>
              <a:avLst/>
              <a:gdLst/>
              <a:ahLst/>
              <a:cxnLst/>
              <a:rect l="l" t="t" r="r" b="b"/>
              <a:pathLst>
                <a:path w="725805" h="579119">
                  <a:moveTo>
                    <a:pt x="725424" y="72389"/>
                  </a:moveTo>
                  <a:lnTo>
                    <a:pt x="696919" y="100578"/>
                  </a:lnTo>
                  <a:lnTo>
                    <a:pt x="619186" y="123586"/>
                  </a:lnTo>
                  <a:lnTo>
                    <a:pt x="565506" y="132423"/>
                  </a:lnTo>
                  <a:lnTo>
                    <a:pt x="503894" y="139094"/>
                  </a:lnTo>
                  <a:lnTo>
                    <a:pt x="435810" y="143310"/>
                  </a:lnTo>
                  <a:lnTo>
                    <a:pt x="362712" y="144779"/>
                  </a:lnTo>
                  <a:lnTo>
                    <a:pt x="289613" y="143310"/>
                  </a:lnTo>
                  <a:lnTo>
                    <a:pt x="221529" y="139094"/>
                  </a:lnTo>
                  <a:lnTo>
                    <a:pt x="159917" y="132423"/>
                  </a:lnTo>
                  <a:lnTo>
                    <a:pt x="106237" y="123586"/>
                  </a:lnTo>
                  <a:lnTo>
                    <a:pt x="61946" y="112874"/>
                  </a:lnTo>
                  <a:lnTo>
                    <a:pt x="7369" y="86986"/>
                  </a:lnTo>
                  <a:lnTo>
                    <a:pt x="0" y="72389"/>
                  </a:lnTo>
                  <a:lnTo>
                    <a:pt x="7369" y="57793"/>
                  </a:lnTo>
                  <a:lnTo>
                    <a:pt x="61946" y="31905"/>
                  </a:lnTo>
                  <a:lnTo>
                    <a:pt x="106237" y="21193"/>
                  </a:lnTo>
                  <a:lnTo>
                    <a:pt x="159917" y="12356"/>
                  </a:lnTo>
                  <a:lnTo>
                    <a:pt x="221529" y="5685"/>
                  </a:lnTo>
                  <a:lnTo>
                    <a:pt x="289613" y="1469"/>
                  </a:lnTo>
                  <a:lnTo>
                    <a:pt x="362712" y="0"/>
                  </a:lnTo>
                  <a:lnTo>
                    <a:pt x="435810" y="1469"/>
                  </a:lnTo>
                  <a:lnTo>
                    <a:pt x="503894" y="5685"/>
                  </a:lnTo>
                  <a:lnTo>
                    <a:pt x="565506" y="12356"/>
                  </a:lnTo>
                  <a:lnTo>
                    <a:pt x="619186" y="21193"/>
                  </a:lnTo>
                  <a:lnTo>
                    <a:pt x="663477" y="31905"/>
                  </a:lnTo>
                  <a:lnTo>
                    <a:pt x="718054" y="57793"/>
                  </a:lnTo>
                  <a:lnTo>
                    <a:pt x="725424" y="72389"/>
                  </a:lnTo>
                  <a:lnTo>
                    <a:pt x="725424" y="506729"/>
                  </a:lnTo>
                  <a:lnTo>
                    <a:pt x="696919" y="534918"/>
                  </a:lnTo>
                  <a:lnTo>
                    <a:pt x="619186" y="557926"/>
                  </a:lnTo>
                  <a:lnTo>
                    <a:pt x="565506" y="566763"/>
                  </a:lnTo>
                  <a:lnTo>
                    <a:pt x="503894" y="573434"/>
                  </a:lnTo>
                  <a:lnTo>
                    <a:pt x="435810" y="577650"/>
                  </a:lnTo>
                  <a:lnTo>
                    <a:pt x="362712" y="579119"/>
                  </a:lnTo>
                  <a:lnTo>
                    <a:pt x="289613" y="577650"/>
                  </a:lnTo>
                  <a:lnTo>
                    <a:pt x="221529" y="573434"/>
                  </a:lnTo>
                  <a:lnTo>
                    <a:pt x="159917" y="566763"/>
                  </a:lnTo>
                  <a:lnTo>
                    <a:pt x="106237" y="557926"/>
                  </a:lnTo>
                  <a:lnTo>
                    <a:pt x="61946" y="547214"/>
                  </a:lnTo>
                  <a:lnTo>
                    <a:pt x="7369" y="521326"/>
                  </a:lnTo>
                  <a:lnTo>
                    <a:pt x="0" y="506729"/>
                  </a:lnTo>
                  <a:lnTo>
                    <a:pt x="0" y="72389"/>
                  </a:lnTo>
                </a:path>
              </a:pathLst>
            </a:custGeom>
            <a:ln w="28575">
              <a:solidFill>
                <a:srgbClr val="A64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6457" y="2518409"/>
              <a:ext cx="260985" cy="391795"/>
            </a:xfrm>
            <a:custGeom>
              <a:avLst/>
              <a:gdLst/>
              <a:ahLst/>
              <a:cxnLst/>
              <a:rect l="l" t="t" r="r" b="b"/>
              <a:pathLst>
                <a:path w="260984" h="391794">
                  <a:moveTo>
                    <a:pt x="195453" y="0"/>
                  </a:moveTo>
                  <a:lnTo>
                    <a:pt x="65151" y="0"/>
                  </a:lnTo>
                  <a:lnTo>
                    <a:pt x="65151" y="261365"/>
                  </a:lnTo>
                  <a:lnTo>
                    <a:pt x="0" y="261365"/>
                  </a:lnTo>
                  <a:lnTo>
                    <a:pt x="130301" y="391667"/>
                  </a:lnTo>
                  <a:lnTo>
                    <a:pt x="260604" y="261365"/>
                  </a:lnTo>
                  <a:lnTo>
                    <a:pt x="195453" y="261365"/>
                  </a:lnTo>
                  <a:lnTo>
                    <a:pt x="195453" y="0"/>
                  </a:lnTo>
                  <a:close/>
                </a:path>
              </a:pathLst>
            </a:custGeom>
            <a:solidFill>
              <a:srgbClr val="D9D2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6457" y="2518409"/>
              <a:ext cx="260985" cy="391795"/>
            </a:xfrm>
            <a:custGeom>
              <a:avLst/>
              <a:gdLst/>
              <a:ahLst/>
              <a:cxnLst/>
              <a:rect l="l" t="t" r="r" b="b"/>
              <a:pathLst>
                <a:path w="260984" h="391794">
                  <a:moveTo>
                    <a:pt x="0" y="261365"/>
                  </a:moveTo>
                  <a:lnTo>
                    <a:pt x="65151" y="261365"/>
                  </a:lnTo>
                  <a:lnTo>
                    <a:pt x="65151" y="0"/>
                  </a:lnTo>
                  <a:lnTo>
                    <a:pt x="195453" y="0"/>
                  </a:lnTo>
                  <a:lnTo>
                    <a:pt x="195453" y="261365"/>
                  </a:lnTo>
                  <a:lnTo>
                    <a:pt x="260604" y="261365"/>
                  </a:lnTo>
                  <a:lnTo>
                    <a:pt x="130301" y="391667"/>
                  </a:lnTo>
                  <a:lnTo>
                    <a:pt x="0" y="261365"/>
                  </a:lnTo>
                  <a:close/>
                </a:path>
              </a:pathLst>
            </a:custGeom>
            <a:ln w="28575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7061" y="2376677"/>
              <a:ext cx="260985" cy="391795"/>
            </a:xfrm>
            <a:custGeom>
              <a:avLst/>
              <a:gdLst/>
              <a:ahLst/>
              <a:cxnLst/>
              <a:rect l="l" t="t" r="r" b="b"/>
              <a:pathLst>
                <a:path w="260984" h="391794">
                  <a:moveTo>
                    <a:pt x="130301" y="0"/>
                  </a:moveTo>
                  <a:lnTo>
                    <a:pt x="0" y="130302"/>
                  </a:lnTo>
                  <a:lnTo>
                    <a:pt x="65150" y="130302"/>
                  </a:lnTo>
                  <a:lnTo>
                    <a:pt x="65150" y="391668"/>
                  </a:lnTo>
                  <a:lnTo>
                    <a:pt x="195453" y="391668"/>
                  </a:lnTo>
                  <a:lnTo>
                    <a:pt x="195453" y="130302"/>
                  </a:lnTo>
                  <a:lnTo>
                    <a:pt x="260603" y="130302"/>
                  </a:lnTo>
                  <a:lnTo>
                    <a:pt x="130301" y="0"/>
                  </a:lnTo>
                  <a:close/>
                </a:path>
              </a:pathLst>
            </a:custGeom>
            <a:solidFill>
              <a:srgbClr val="D9D2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7061" y="2376677"/>
              <a:ext cx="260985" cy="391795"/>
            </a:xfrm>
            <a:custGeom>
              <a:avLst/>
              <a:gdLst/>
              <a:ahLst/>
              <a:cxnLst/>
              <a:rect l="l" t="t" r="r" b="b"/>
              <a:pathLst>
                <a:path w="260984" h="391794">
                  <a:moveTo>
                    <a:pt x="0" y="130302"/>
                  </a:moveTo>
                  <a:lnTo>
                    <a:pt x="65150" y="130302"/>
                  </a:lnTo>
                  <a:lnTo>
                    <a:pt x="65150" y="391668"/>
                  </a:lnTo>
                  <a:lnTo>
                    <a:pt x="195453" y="391668"/>
                  </a:lnTo>
                  <a:lnTo>
                    <a:pt x="195453" y="130302"/>
                  </a:lnTo>
                  <a:lnTo>
                    <a:pt x="260603" y="130302"/>
                  </a:lnTo>
                  <a:lnTo>
                    <a:pt x="130301" y="0"/>
                  </a:lnTo>
                  <a:lnTo>
                    <a:pt x="0" y="130302"/>
                  </a:lnTo>
                  <a:close/>
                </a:path>
              </a:pathLst>
            </a:custGeom>
            <a:ln w="28575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719" y="3457955"/>
            <a:ext cx="867156" cy="934212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3</a:t>
            </a:fld>
            <a:endParaRPr spc="-2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72185"/>
            <a:ext cx="187706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Summary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152775" cy="25908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0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ts val="1595"/>
              </a:lnSpc>
              <a:spcBef>
                <a:spcPts val="1440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metadata,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semantics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measurements,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attributes,</a:t>
            </a:r>
            <a:r>
              <a:rPr sz="1400" spc="-10" dirty="0">
                <a:latin typeface="Arial MT"/>
                <a:cs typeface="Arial MT"/>
              </a:rPr>
              <a:t> values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400" b="1" spc="-10" dirty="0">
                <a:latin typeface="Arial"/>
                <a:cs typeface="Arial"/>
              </a:rPr>
              <a:t>Stevens’</a:t>
            </a:r>
            <a:r>
              <a:rPr sz="1400" b="1" spc="-10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four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scales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of</a:t>
            </a:r>
            <a:r>
              <a:rPr sz="1400" b="1" spc="-10" dirty="0">
                <a:latin typeface="Arial"/>
                <a:cs typeface="Arial"/>
              </a:rPr>
              <a:t> measurement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ts val="1595"/>
              </a:lnSpc>
              <a:spcBef>
                <a:spcPts val="1430"/>
              </a:spcBef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Nominal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Ordinal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Interval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Ratio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400" dirty="0">
                <a:latin typeface="Arial MT"/>
                <a:cs typeface="Arial MT"/>
              </a:rPr>
              <a:t>Define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what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operations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make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sense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1978" y="1203782"/>
            <a:ext cx="2592705" cy="2206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Number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of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variables/attributes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ts val="1595"/>
              </a:lnSpc>
              <a:spcBef>
                <a:spcPts val="1440"/>
              </a:spcBef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Univariate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Bivariate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Multivariate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400" dirty="0">
                <a:latin typeface="Arial MT"/>
                <a:cs typeface="Arial MT"/>
              </a:rPr>
              <a:t>Interpreting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vectors</a:t>
            </a:r>
            <a:endParaRPr sz="1400">
              <a:latin typeface="Arial MT"/>
              <a:cs typeface="Arial MT"/>
            </a:endParaRPr>
          </a:p>
          <a:p>
            <a:pPr marL="12700" marR="911860">
              <a:lnSpc>
                <a:spcPts val="3120"/>
              </a:lnSpc>
              <a:spcBef>
                <a:spcPts val="135"/>
              </a:spcBef>
            </a:pPr>
            <a:r>
              <a:rPr sz="1400" dirty="0">
                <a:latin typeface="Arial MT"/>
                <a:cs typeface="Arial MT"/>
              </a:rPr>
              <a:t>Datasets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matrices One-</a:t>
            </a:r>
            <a:r>
              <a:rPr sz="1400" dirty="0">
                <a:latin typeface="Arial MT"/>
                <a:cs typeface="Arial MT"/>
              </a:rPr>
              <a:t>hot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encoding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1978" y="3565652"/>
            <a:ext cx="88709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Multimedia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7617" y="3436721"/>
            <a:ext cx="45916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95" dirty="0">
                <a:latin typeface="Arial"/>
                <a:cs typeface="Arial"/>
              </a:rPr>
              <a:t>Data</a:t>
            </a:r>
            <a:r>
              <a:rPr sz="3600" b="1" spc="-10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storage</a:t>
            </a:r>
            <a:r>
              <a:rPr sz="3600" b="1" spc="-85" dirty="0">
                <a:latin typeface="Arial"/>
                <a:cs typeface="Arial"/>
              </a:rPr>
              <a:t> </a:t>
            </a:r>
            <a:r>
              <a:rPr sz="3600" b="1" spc="-10" dirty="0">
                <a:latin typeface="Arial"/>
                <a:cs typeface="Arial"/>
              </a:rPr>
              <a:t>and</a:t>
            </a:r>
            <a:r>
              <a:rPr sz="3600" b="1" spc="-80" dirty="0">
                <a:latin typeface="Arial"/>
                <a:cs typeface="Arial"/>
              </a:rPr>
              <a:t> </a:t>
            </a:r>
            <a:r>
              <a:rPr sz="3600" b="1" spc="215" dirty="0">
                <a:latin typeface="Arial"/>
                <a:cs typeface="Arial"/>
              </a:rPr>
              <a:t>I/O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29190" y="679894"/>
            <a:ext cx="2043430" cy="2129155"/>
            <a:chOff x="3429190" y="679894"/>
            <a:chExt cx="2043430" cy="2129155"/>
          </a:xfrm>
        </p:grpSpPr>
        <p:sp>
          <p:nvSpPr>
            <p:cNvPr id="4" name="object 4"/>
            <p:cNvSpPr/>
            <p:nvPr/>
          </p:nvSpPr>
          <p:spPr>
            <a:xfrm>
              <a:off x="3443478" y="1562099"/>
              <a:ext cx="2014855" cy="1232535"/>
            </a:xfrm>
            <a:custGeom>
              <a:avLst/>
              <a:gdLst/>
              <a:ahLst/>
              <a:cxnLst/>
              <a:rect l="l" t="t" r="r" b="b"/>
              <a:pathLst>
                <a:path w="2014854" h="1232535">
                  <a:moveTo>
                    <a:pt x="2014727" y="0"/>
                  </a:moveTo>
                  <a:lnTo>
                    <a:pt x="1990446" y="38571"/>
                  </a:lnTo>
                  <a:lnTo>
                    <a:pt x="1948901" y="62697"/>
                  </a:lnTo>
                  <a:lnTo>
                    <a:pt x="1888889" y="85233"/>
                  </a:lnTo>
                  <a:lnTo>
                    <a:pt x="1811966" y="105906"/>
                  </a:lnTo>
                  <a:lnTo>
                    <a:pt x="1767650" y="115459"/>
                  </a:lnTo>
                  <a:lnTo>
                    <a:pt x="1719691" y="124444"/>
                  </a:lnTo>
                  <a:lnTo>
                    <a:pt x="1668283" y="132826"/>
                  </a:lnTo>
                  <a:lnTo>
                    <a:pt x="1613621" y="140573"/>
                  </a:lnTo>
                  <a:lnTo>
                    <a:pt x="1555899" y="147648"/>
                  </a:lnTo>
                  <a:lnTo>
                    <a:pt x="1495314" y="154020"/>
                  </a:lnTo>
                  <a:lnTo>
                    <a:pt x="1432058" y="159652"/>
                  </a:lnTo>
                  <a:lnTo>
                    <a:pt x="1366327" y="164512"/>
                  </a:lnTo>
                  <a:lnTo>
                    <a:pt x="1298316" y="168564"/>
                  </a:lnTo>
                  <a:lnTo>
                    <a:pt x="1228220" y="171776"/>
                  </a:lnTo>
                  <a:lnTo>
                    <a:pt x="1156232" y="174112"/>
                  </a:lnTo>
                  <a:lnTo>
                    <a:pt x="1082549" y="175538"/>
                  </a:lnTo>
                  <a:lnTo>
                    <a:pt x="1007363" y="176022"/>
                  </a:lnTo>
                  <a:lnTo>
                    <a:pt x="932178" y="175538"/>
                  </a:lnTo>
                  <a:lnTo>
                    <a:pt x="858495" y="174112"/>
                  </a:lnTo>
                  <a:lnTo>
                    <a:pt x="786507" y="171776"/>
                  </a:lnTo>
                  <a:lnTo>
                    <a:pt x="716411" y="168564"/>
                  </a:lnTo>
                  <a:lnTo>
                    <a:pt x="648400" y="164512"/>
                  </a:lnTo>
                  <a:lnTo>
                    <a:pt x="582669" y="159652"/>
                  </a:lnTo>
                  <a:lnTo>
                    <a:pt x="519413" y="154020"/>
                  </a:lnTo>
                  <a:lnTo>
                    <a:pt x="458828" y="147648"/>
                  </a:lnTo>
                  <a:lnTo>
                    <a:pt x="401106" y="140573"/>
                  </a:lnTo>
                  <a:lnTo>
                    <a:pt x="346444" y="132826"/>
                  </a:lnTo>
                  <a:lnTo>
                    <a:pt x="295036" y="124444"/>
                  </a:lnTo>
                  <a:lnTo>
                    <a:pt x="247077" y="115459"/>
                  </a:lnTo>
                  <a:lnTo>
                    <a:pt x="202761" y="105906"/>
                  </a:lnTo>
                  <a:lnTo>
                    <a:pt x="162283" y="95819"/>
                  </a:lnTo>
                  <a:lnTo>
                    <a:pt x="93621" y="74180"/>
                  </a:lnTo>
                  <a:lnTo>
                    <a:pt x="42647" y="50815"/>
                  </a:lnTo>
                  <a:lnTo>
                    <a:pt x="10921" y="25997"/>
                  </a:lnTo>
                  <a:lnTo>
                    <a:pt x="0" y="0"/>
                  </a:lnTo>
                  <a:lnTo>
                    <a:pt x="0" y="1056132"/>
                  </a:lnTo>
                  <a:lnTo>
                    <a:pt x="24281" y="1094703"/>
                  </a:lnTo>
                  <a:lnTo>
                    <a:pt x="65826" y="1118829"/>
                  </a:lnTo>
                  <a:lnTo>
                    <a:pt x="125838" y="1141365"/>
                  </a:lnTo>
                  <a:lnTo>
                    <a:pt x="202761" y="1162038"/>
                  </a:lnTo>
                  <a:lnTo>
                    <a:pt x="247077" y="1171591"/>
                  </a:lnTo>
                  <a:lnTo>
                    <a:pt x="295036" y="1180576"/>
                  </a:lnTo>
                  <a:lnTo>
                    <a:pt x="346444" y="1188958"/>
                  </a:lnTo>
                  <a:lnTo>
                    <a:pt x="401106" y="1196705"/>
                  </a:lnTo>
                  <a:lnTo>
                    <a:pt x="458828" y="1203780"/>
                  </a:lnTo>
                  <a:lnTo>
                    <a:pt x="519413" y="1210152"/>
                  </a:lnTo>
                  <a:lnTo>
                    <a:pt x="582669" y="1215784"/>
                  </a:lnTo>
                  <a:lnTo>
                    <a:pt x="648400" y="1220644"/>
                  </a:lnTo>
                  <a:lnTo>
                    <a:pt x="716411" y="1224696"/>
                  </a:lnTo>
                  <a:lnTo>
                    <a:pt x="786507" y="1227908"/>
                  </a:lnTo>
                  <a:lnTo>
                    <a:pt x="858495" y="1230244"/>
                  </a:lnTo>
                  <a:lnTo>
                    <a:pt x="932178" y="1231670"/>
                  </a:lnTo>
                  <a:lnTo>
                    <a:pt x="1007363" y="1232154"/>
                  </a:lnTo>
                  <a:lnTo>
                    <a:pt x="1082549" y="1231670"/>
                  </a:lnTo>
                  <a:lnTo>
                    <a:pt x="1156232" y="1230244"/>
                  </a:lnTo>
                  <a:lnTo>
                    <a:pt x="1228220" y="1227908"/>
                  </a:lnTo>
                  <a:lnTo>
                    <a:pt x="1298316" y="1224696"/>
                  </a:lnTo>
                  <a:lnTo>
                    <a:pt x="1366327" y="1220644"/>
                  </a:lnTo>
                  <a:lnTo>
                    <a:pt x="1432058" y="1215784"/>
                  </a:lnTo>
                  <a:lnTo>
                    <a:pt x="1495314" y="1210152"/>
                  </a:lnTo>
                  <a:lnTo>
                    <a:pt x="1555899" y="1203780"/>
                  </a:lnTo>
                  <a:lnTo>
                    <a:pt x="1613621" y="1196705"/>
                  </a:lnTo>
                  <a:lnTo>
                    <a:pt x="1668283" y="1188958"/>
                  </a:lnTo>
                  <a:lnTo>
                    <a:pt x="1719691" y="1180576"/>
                  </a:lnTo>
                  <a:lnTo>
                    <a:pt x="1767650" y="1171591"/>
                  </a:lnTo>
                  <a:lnTo>
                    <a:pt x="1811966" y="1162038"/>
                  </a:lnTo>
                  <a:lnTo>
                    <a:pt x="1852444" y="1151951"/>
                  </a:lnTo>
                  <a:lnTo>
                    <a:pt x="1921106" y="1130312"/>
                  </a:lnTo>
                  <a:lnTo>
                    <a:pt x="1972080" y="1106947"/>
                  </a:lnTo>
                  <a:lnTo>
                    <a:pt x="2003806" y="1082129"/>
                  </a:lnTo>
                  <a:lnTo>
                    <a:pt x="2014727" y="1056132"/>
                  </a:lnTo>
                  <a:lnTo>
                    <a:pt x="2014727" y="0"/>
                  </a:lnTo>
                  <a:close/>
                </a:path>
              </a:pathLst>
            </a:custGeom>
            <a:solidFill>
              <a:srgbClr val="D4A6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43478" y="1386077"/>
              <a:ext cx="2014855" cy="352425"/>
            </a:xfrm>
            <a:custGeom>
              <a:avLst/>
              <a:gdLst/>
              <a:ahLst/>
              <a:cxnLst/>
              <a:rect l="l" t="t" r="r" b="b"/>
              <a:pathLst>
                <a:path w="2014854" h="352425">
                  <a:moveTo>
                    <a:pt x="1007363" y="0"/>
                  </a:moveTo>
                  <a:lnTo>
                    <a:pt x="932178" y="483"/>
                  </a:lnTo>
                  <a:lnTo>
                    <a:pt x="858495" y="1909"/>
                  </a:lnTo>
                  <a:lnTo>
                    <a:pt x="786507" y="4245"/>
                  </a:lnTo>
                  <a:lnTo>
                    <a:pt x="716411" y="7457"/>
                  </a:lnTo>
                  <a:lnTo>
                    <a:pt x="648400" y="11509"/>
                  </a:lnTo>
                  <a:lnTo>
                    <a:pt x="582669" y="16369"/>
                  </a:lnTo>
                  <a:lnTo>
                    <a:pt x="519413" y="22001"/>
                  </a:lnTo>
                  <a:lnTo>
                    <a:pt x="458828" y="28373"/>
                  </a:lnTo>
                  <a:lnTo>
                    <a:pt x="401106" y="35448"/>
                  </a:lnTo>
                  <a:lnTo>
                    <a:pt x="346444" y="43195"/>
                  </a:lnTo>
                  <a:lnTo>
                    <a:pt x="295036" y="51577"/>
                  </a:lnTo>
                  <a:lnTo>
                    <a:pt x="247077" y="60562"/>
                  </a:lnTo>
                  <a:lnTo>
                    <a:pt x="202761" y="70115"/>
                  </a:lnTo>
                  <a:lnTo>
                    <a:pt x="162283" y="80202"/>
                  </a:lnTo>
                  <a:lnTo>
                    <a:pt x="93621" y="101841"/>
                  </a:lnTo>
                  <a:lnTo>
                    <a:pt x="42647" y="125206"/>
                  </a:lnTo>
                  <a:lnTo>
                    <a:pt x="10921" y="150024"/>
                  </a:lnTo>
                  <a:lnTo>
                    <a:pt x="0" y="176022"/>
                  </a:lnTo>
                  <a:lnTo>
                    <a:pt x="2762" y="189151"/>
                  </a:lnTo>
                  <a:lnTo>
                    <a:pt x="42647" y="226837"/>
                  </a:lnTo>
                  <a:lnTo>
                    <a:pt x="93621" y="250202"/>
                  </a:lnTo>
                  <a:lnTo>
                    <a:pt x="162283" y="271841"/>
                  </a:lnTo>
                  <a:lnTo>
                    <a:pt x="202761" y="281928"/>
                  </a:lnTo>
                  <a:lnTo>
                    <a:pt x="247077" y="291481"/>
                  </a:lnTo>
                  <a:lnTo>
                    <a:pt x="295036" y="300466"/>
                  </a:lnTo>
                  <a:lnTo>
                    <a:pt x="346444" y="308848"/>
                  </a:lnTo>
                  <a:lnTo>
                    <a:pt x="401106" y="316595"/>
                  </a:lnTo>
                  <a:lnTo>
                    <a:pt x="458828" y="323670"/>
                  </a:lnTo>
                  <a:lnTo>
                    <a:pt x="519413" y="330042"/>
                  </a:lnTo>
                  <a:lnTo>
                    <a:pt x="582669" y="335674"/>
                  </a:lnTo>
                  <a:lnTo>
                    <a:pt x="648400" y="340534"/>
                  </a:lnTo>
                  <a:lnTo>
                    <a:pt x="716411" y="344586"/>
                  </a:lnTo>
                  <a:lnTo>
                    <a:pt x="786507" y="347798"/>
                  </a:lnTo>
                  <a:lnTo>
                    <a:pt x="858495" y="350134"/>
                  </a:lnTo>
                  <a:lnTo>
                    <a:pt x="932178" y="351560"/>
                  </a:lnTo>
                  <a:lnTo>
                    <a:pt x="1007363" y="352044"/>
                  </a:lnTo>
                  <a:lnTo>
                    <a:pt x="1082549" y="351560"/>
                  </a:lnTo>
                  <a:lnTo>
                    <a:pt x="1156232" y="350134"/>
                  </a:lnTo>
                  <a:lnTo>
                    <a:pt x="1228220" y="347798"/>
                  </a:lnTo>
                  <a:lnTo>
                    <a:pt x="1298316" y="344586"/>
                  </a:lnTo>
                  <a:lnTo>
                    <a:pt x="1366327" y="340534"/>
                  </a:lnTo>
                  <a:lnTo>
                    <a:pt x="1432058" y="335674"/>
                  </a:lnTo>
                  <a:lnTo>
                    <a:pt x="1495314" y="330042"/>
                  </a:lnTo>
                  <a:lnTo>
                    <a:pt x="1555899" y="323670"/>
                  </a:lnTo>
                  <a:lnTo>
                    <a:pt x="1613621" y="316595"/>
                  </a:lnTo>
                  <a:lnTo>
                    <a:pt x="1668283" y="308848"/>
                  </a:lnTo>
                  <a:lnTo>
                    <a:pt x="1719691" y="300466"/>
                  </a:lnTo>
                  <a:lnTo>
                    <a:pt x="1767650" y="291481"/>
                  </a:lnTo>
                  <a:lnTo>
                    <a:pt x="1811966" y="281928"/>
                  </a:lnTo>
                  <a:lnTo>
                    <a:pt x="1852444" y="271841"/>
                  </a:lnTo>
                  <a:lnTo>
                    <a:pt x="1921106" y="250202"/>
                  </a:lnTo>
                  <a:lnTo>
                    <a:pt x="1972080" y="226837"/>
                  </a:lnTo>
                  <a:lnTo>
                    <a:pt x="2003806" y="202019"/>
                  </a:lnTo>
                  <a:lnTo>
                    <a:pt x="2014727" y="176022"/>
                  </a:lnTo>
                  <a:lnTo>
                    <a:pt x="2011965" y="162892"/>
                  </a:lnTo>
                  <a:lnTo>
                    <a:pt x="1972080" y="125206"/>
                  </a:lnTo>
                  <a:lnTo>
                    <a:pt x="1921106" y="101841"/>
                  </a:lnTo>
                  <a:lnTo>
                    <a:pt x="1852444" y="80202"/>
                  </a:lnTo>
                  <a:lnTo>
                    <a:pt x="1811966" y="70115"/>
                  </a:lnTo>
                  <a:lnTo>
                    <a:pt x="1767650" y="60562"/>
                  </a:lnTo>
                  <a:lnTo>
                    <a:pt x="1719691" y="51577"/>
                  </a:lnTo>
                  <a:lnTo>
                    <a:pt x="1668283" y="43195"/>
                  </a:lnTo>
                  <a:lnTo>
                    <a:pt x="1613621" y="35448"/>
                  </a:lnTo>
                  <a:lnTo>
                    <a:pt x="1555899" y="28373"/>
                  </a:lnTo>
                  <a:lnTo>
                    <a:pt x="1495314" y="22001"/>
                  </a:lnTo>
                  <a:lnTo>
                    <a:pt x="1432058" y="16369"/>
                  </a:lnTo>
                  <a:lnTo>
                    <a:pt x="1366327" y="11509"/>
                  </a:lnTo>
                  <a:lnTo>
                    <a:pt x="1298316" y="7457"/>
                  </a:lnTo>
                  <a:lnTo>
                    <a:pt x="1228220" y="4245"/>
                  </a:lnTo>
                  <a:lnTo>
                    <a:pt x="1156232" y="1909"/>
                  </a:lnTo>
                  <a:lnTo>
                    <a:pt x="1082549" y="483"/>
                  </a:lnTo>
                  <a:lnTo>
                    <a:pt x="1007363" y="0"/>
                  </a:lnTo>
                  <a:close/>
                </a:path>
              </a:pathLst>
            </a:custGeom>
            <a:solidFill>
              <a:srgbClr val="E6C9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43478" y="1386077"/>
              <a:ext cx="2014855" cy="1408430"/>
            </a:xfrm>
            <a:custGeom>
              <a:avLst/>
              <a:gdLst/>
              <a:ahLst/>
              <a:cxnLst/>
              <a:rect l="l" t="t" r="r" b="b"/>
              <a:pathLst>
                <a:path w="2014854" h="1408430">
                  <a:moveTo>
                    <a:pt x="2014727" y="176022"/>
                  </a:moveTo>
                  <a:lnTo>
                    <a:pt x="1990446" y="214593"/>
                  </a:lnTo>
                  <a:lnTo>
                    <a:pt x="1948901" y="238719"/>
                  </a:lnTo>
                  <a:lnTo>
                    <a:pt x="1888889" y="261255"/>
                  </a:lnTo>
                  <a:lnTo>
                    <a:pt x="1811966" y="281928"/>
                  </a:lnTo>
                  <a:lnTo>
                    <a:pt x="1767650" y="291481"/>
                  </a:lnTo>
                  <a:lnTo>
                    <a:pt x="1719691" y="300466"/>
                  </a:lnTo>
                  <a:lnTo>
                    <a:pt x="1668283" y="308848"/>
                  </a:lnTo>
                  <a:lnTo>
                    <a:pt x="1613621" y="316595"/>
                  </a:lnTo>
                  <a:lnTo>
                    <a:pt x="1555899" y="323670"/>
                  </a:lnTo>
                  <a:lnTo>
                    <a:pt x="1495314" y="330042"/>
                  </a:lnTo>
                  <a:lnTo>
                    <a:pt x="1432058" y="335674"/>
                  </a:lnTo>
                  <a:lnTo>
                    <a:pt x="1366327" y="340534"/>
                  </a:lnTo>
                  <a:lnTo>
                    <a:pt x="1298316" y="344586"/>
                  </a:lnTo>
                  <a:lnTo>
                    <a:pt x="1228220" y="347798"/>
                  </a:lnTo>
                  <a:lnTo>
                    <a:pt x="1156232" y="350134"/>
                  </a:lnTo>
                  <a:lnTo>
                    <a:pt x="1082549" y="351560"/>
                  </a:lnTo>
                  <a:lnTo>
                    <a:pt x="1007363" y="352044"/>
                  </a:lnTo>
                  <a:lnTo>
                    <a:pt x="932178" y="351560"/>
                  </a:lnTo>
                  <a:lnTo>
                    <a:pt x="858495" y="350134"/>
                  </a:lnTo>
                  <a:lnTo>
                    <a:pt x="786507" y="347798"/>
                  </a:lnTo>
                  <a:lnTo>
                    <a:pt x="716411" y="344586"/>
                  </a:lnTo>
                  <a:lnTo>
                    <a:pt x="648400" y="340534"/>
                  </a:lnTo>
                  <a:lnTo>
                    <a:pt x="582669" y="335674"/>
                  </a:lnTo>
                  <a:lnTo>
                    <a:pt x="519413" y="330042"/>
                  </a:lnTo>
                  <a:lnTo>
                    <a:pt x="458828" y="323670"/>
                  </a:lnTo>
                  <a:lnTo>
                    <a:pt x="401106" y="316595"/>
                  </a:lnTo>
                  <a:lnTo>
                    <a:pt x="346444" y="308848"/>
                  </a:lnTo>
                  <a:lnTo>
                    <a:pt x="295036" y="300466"/>
                  </a:lnTo>
                  <a:lnTo>
                    <a:pt x="247077" y="291481"/>
                  </a:lnTo>
                  <a:lnTo>
                    <a:pt x="202761" y="281928"/>
                  </a:lnTo>
                  <a:lnTo>
                    <a:pt x="162283" y="271841"/>
                  </a:lnTo>
                  <a:lnTo>
                    <a:pt x="93621" y="250202"/>
                  </a:lnTo>
                  <a:lnTo>
                    <a:pt x="42647" y="226837"/>
                  </a:lnTo>
                  <a:lnTo>
                    <a:pt x="10921" y="202019"/>
                  </a:lnTo>
                  <a:lnTo>
                    <a:pt x="0" y="176022"/>
                  </a:lnTo>
                  <a:lnTo>
                    <a:pt x="2762" y="162892"/>
                  </a:lnTo>
                  <a:lnTo>
                    <a:pt x="42647" y="125206"/>
                  </a:lnTo>
                  <a:lnTo>
                    <a:pt x="93621" y="101841"/>
                  </a:lnTo>
                  <a:lnTo>
                    <a:pt x="162283" y="80202"/>
                  </a:lnTo>
                  <a:lnTo>
                    <a:pt x="202761" y="70115"/>
                  </a:lnTo>
                  <a:lnTo>
                    <a:pt x="247077" y="60562"/>
                  </a:lnTo>
                  <a:lnTo>
                    <a:pt x="295036" y="51577"/>
                  </a:lnTo>
                  <a:lnTo>
                    <a:pt x="346444" y="43195"/>
                  </a:lnTo>
                  <a:lnTo>
                    <a:pt x="401106" y="35448"/>
                  </a:lnTo>
                  <a:lnTo>
                    <a:pt x="458828" y="28373"/>
                  </a:lnTo>
                  <a:lnTo>
                    <a:pt x="519413" y="22001"/>
                  </a:lnTo>
                  <a:lnTo>
                    <a:pt x="582669" y="16369"/>
                  </a:lnTo>
                  <a:lnTo>
                    <a:pt x="648400" y="11509"/>
                  </a:lnTo>
                  <a:lnTo>
                    <a:pt x="716411" y="7457"/>
                  </a:lnTo>
                  <a:lnTo>
                    <a:pt x="786507" y="4245"/>
                  </a:lnTo>
                  <a:lnTo>
                    <a:pt x="858495" y="1909"/>
                  </a:lnTo>
                  <a:lnTo>
                    <a:pt x="932178" y="483"/>
                  </a:lnTo>
                  <a:lnTo>
                    <a:pt x="1007363" y="0"/>
                  </a:lnTo>
                  <a:lnTo>
                    <a:pt x="1082549" y="483"/>
                  </a:lnTo>
                  <a:lnTo>
                    <a:pt x="1156232" y="1909"/>
                  </a:lnTo>
                  <a:lnTo>
                    <a:pt x="1228220" y="4245"/>
                  </a:lnTo>
                  <a:lnTo>
                    <a:pt x="1298316" y="7457"/>
                  </a:lnTo>
                  <a:lnTo>
                    <a:pt x="1366327" y="11509"/>
                  </a:lnTo>
                  <a:lnTo>
                    <a:pt x="1432058" y="16369"/>
                  </a:lnTo>
                  <a:lnTo>
                    <a:pt x="1495314" y="22001"/>
                  </a:lnTo>
                  <a:lnTo>
                    <a:pt x="1555899" y="28373"/>
                  </a:lnTo>
                  <a:lnTo>
                    <a:pt x="1613621" y="35448"/>
                  </a:lnTo>
                  <a:lnTo>
                    <a:pt x="1668283" y="43195"/>
                  </a:lnTo>
                  <a:lnTo>
                    <a:pt x="1719691" y="51577"/>
                  </a:lnTo>
                  <a:lnTo>
                    <a:pt x="1767650" y="60562"/>
                  </a:lnTo>
                  <a:lnTo>
                    <a:pt x="1811966" y="70115"/>
                  </a:lnTo>
                  <a:lnTo>
                    <a:pt x="1852444" y="80202"/>
                  </a:lnTo>
                  <a:lnTo>
                    <a:pt x="1921106" y="101841"/>
                  </a:lnTo>
                  <a:lnTo>
                    <a:pt x="1972080" y="125206"/>
                  </a:lnTo>
                  <a:lnTo>
                    <a:pt x="2003806" y="150024"/>
                  </a:lnTo>
                  <a:lnTo>
                    <a:pt x="2014727" y="176022"/>
                  </a:lnTo>
                  <a:lnTo>
                    <a:pt x="2014727" y="1232154"/>
                  </a:lnTo>
                  <a:lnTo>
                    <a:pt x="1990446" y="1270725"/>
                  </a:lnTo>
                  <a:lnTo>
                    <a:pt x="1948901" y="1294851"/>
                  </a:lnTo>
                  <a:lnTo>
                    <a:pt x="1888889" y="1317387"/>
                  </a:lnTo>
                  <a:lnTo>
                    <a:pt x="1811966" y="1338060"/>
                  </a:lnTo>
                  <a:lnTo>
                    <a:pt x="1767650" y="1347613"/>
                  </a:lnTo>
                  <a:lnTo>
                    <a:pt x="1719691" y="1356598"/>
                  </a:lnTo>
                  <a:lnTo>
                    <a:pt x="1668283" y="1364980"/>
                  </a:lnTo>
                  <a:lnTo>
                    <a:pt x="1613621" y="1372727"/>
                  </a:lnTo>
                  <a:lnTo>
                    <a:pt x="1555899" y="1379802"/>
                  </a:lnTo>
                  <a:lnTo>
                    <a:pt x="1495314" y="1386174"/>
                  </a:lnTo>
                  <a:lnTo>
                    <a:pt x="1432058" y="1391806"/>
                  </a:lnTo>
                  <a:lnTo>
                    <a:pt x="1366327" y="1396666"/>
                  </a:lnTo>
                  <a:lnTo>
                    <a:pt x="1298316" y="1400718"/>
                  </a:lnTo>
                  <a:lnTo>
                    <a:pt x="1228220" y="1403930"/>
                  </a:lnTo>
                  <a:lnTo>
                    <a:pt x="1156232" y="1406266"/>
                  </a:lnTo>
                  <a:lnTo>
                    <a:pt x="1082549" y="1407692"/>
                  </a:lnTo>
                  <a:lnTo>
                    <a:pt x="1007363" y="1408176"/>
                  </a:lnTo>
                  <a:lnTo>
                    <a:pt x="932178" y="1407692"/>
                  </a:lnTo>
                  <a:lnTo>
                    <a:pt x="858495" y="1406266"/>
                  </a:lnTo>
                  <a:lnTo>
                    <a:pt x="786507" y="1403930"/>
                  </a:lnTo>
                  <a:lnTo>
                    <a:pt x="716411" y="1400718"/>
                  </a:lnTo>
                  <a:lnTo>
                    <a:pt x="648400" y="1396666"/>
                  </a:lnTo>
                  <a:lnTo>
                    <a:pt x="582669" y="1391806"/>
                  </a:lnTo>
                  <a:lnTo>
                    <a:pt x="519413" y="1386174"/>
                  </a:lnTo>
                  <a:lnTo>
                    <a:pt x="458828" y="1379802"/>
                  </a:lnTo>
                  <a:lnTo>
                    <a:pt x="401106" y="1372727"/>
                  </a:lnTo>
                  <a:lnTo>
                    <a:pt x="346444" y="1364980"/>
                  </a:lnTo>
                  <a:lnTo>
                    <a:pt x="295036" y="1356598"/>
                  </a:lnTo>
                  <a:lnTo>
                    <a:pt x="247077" y="1347613"/>
                  </a:lnTo>
                  <a:lnTo>
                    <a:pt x="202761" y="1338060"/>
                  </a:lnTo>
                  <a:lnTo>
                    <a:pt x="162283" y="1327973"/>
                  </a:lnTo>
                  <a:lnTo>
                    <a:pt x="93621" y="1306334"/>
                  </a:lnTo>
                  <a:lnTo>
                    <a:pt x="42647" y="1282969"/>
                  </a:lnTo>
                  <a:lnTo>
                    <a:pt x="10921" y="1258151"/>
                  </a:lnTo>
                  <a:lnTo>
                    <a:pt x="0" y="1232154"/>
                  </a:lnTo>
                  <a:lnTo>
                    <a:pt x="0" y="176022"/>
                  </a:lnTo>
                </a:path>
              </a:pathLst>
            </a:custGeom>
            <a:ln w="28575">
              <a:solidFill>
                <a:srgbClr val="A64D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69614" y="1040129"/>
              <a:ext cx="725805" cy="952500"/>
            </a:xfrm>
            <a:custGeom>
              <a:avLst/>
              <a:gdLst/>
              <a:ahLst/>
              <a:cxnLst/>
              <a:rect l="l" t="t" r="r" b="b"/>
              <a:pathLst>
                <a:path w="725804" h="952500">
                  <a:moveTo>
                    <a:pt x="544068" y="0"/>
                  </a:moveTo>
                  <a:lnTo>
                    <a:pt x="181356" y="0"/>
                  </a:lnTo>
                  <a:lnTo>
                    <a:pt x="181356" y="589788"/>
                  </a:lnTo>
                  <a:lnTo>
                    <a:pt x="0" y="589788"/>
                  </a:lnTo>
                  <a:lnTo>
                    <a:pt x="362712" y="952500"/>
                  </a:lnTo>
                  <a:lnTo>
                    <a:pt x="725424" y="589788"/>
                  </a:lnTo>
                  <a:lnTo>
                    <a:pt x="544068" y="589788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rgbClr val="D9D2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69614" y="1040129"/>
              <a:ext cx="725805" cy="952500"/>
            </a:xfrm>
            <a:custGeom>
              <a:avLst/>
              <a:gdLst/>
              <a:ahLst/>
              <a:cxnLst/>
              <a:rect l="l" t="t" r="r" b="b"/>
              <a:pathLst>
                <a:path w="725804" h="952500">
                  <a:moveTo>
                    <a:pt x="0" y="589788"/>
                  </a:moveTo>
                  <a:lnTo>
                    <a:pt x="181356" y="589788"/>
                  </a:lnTo>
                  <a:lnTo>
                    <a:pt x="181356" y="0"/>
                  </a:lnTo>
                  <a:lnTo>
                    <a:pt x="544068" y="0"/>
                  </a:lnTo>
                  <a:lnTo>
                    <a:pt x="544068" y="589788"/>
                  </a:lnTo>
                  <a:lnTo>
                    <a:pt x="725424" y="589788"/>
                  </a:lnTo>
                  <a:lnTo>
                    <a:pt x="362712" y="952500"/>
                  </a:lnTo>
                  <a:lnTo>
                    <a:pt x="0" y="589788"/>
                  </a:lnTo>
                  <a:close/>
                </a:path>
              </a:pathLst>
            </a:custGeom>
            <a:ln w="28575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95038" y="694181"/>
              <a:ext cx="725805" cy="952500"/>
            </a:xfrm>
            <a:custGeom>
              <a:avLst/>
              <a:gdLst/>
              <a:ahLst/>
              <a:cxnLst/>
              <a:rect l="l" t="t" r="r" b="b"/>
              <a:pathLst>
                <a:path w="725804" h="952500">
                  <a:moveTo>
                    <a:pt x="362712" y="0"/>
                  </a:moveTo>
                  <a:lnTo>
                    <a:pt x="0" y="362712"/>
                  </a:lnTo>
                  <a:lnTo>
                    <a:pt x="181356" y="362712"/>
                  </a:lnTo>
                  <a:lnTo>
                    <a:pt x="181356" y="952500"/>
                  </a:lnTo>
                  <a:lnTo>
                    <a:pt x="544067" y="952500"/>
                  </a:lnTo>
                  <a:lnTo>
                    <a:pt x="544067" y="362712"/>
                  </a:lnTo>
                  <a:lnTo>
                    <a:pt x="725424" y="362712"/>
                  </a:lnTo>
                  <a:lnTo>
                    <a:pt x="362712" y="0"/>
                  </a:lnTo>
                  <a:close/>
                </a:path>
              </a:pathLst>
            </a:custGeom>
            <a:solidFill>
              <a:srgbClr val="D9D2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95038" y="694181"/>
              <a:ext cx="725805" cy="952500"/>
            </a:xfrm>
            <a:custGeom>
              <a:avLst/>
              <a:gdLst/>
              <a:ahLst/>
              <a:cxnLst/>
              <a:rect l="l" t="t" r="r" b="b"/>
              <a:pathLst>
                <a:path w="725804" h="952500">
                  <a:moveTo>
                    <a:pt x="0" y="362712"/>
                  </a:moveTo>
                  <a:lnTo>
                    <a:pt x="181356" y="362712"/>
                  </a:lnTo>
                  <a:lnTo>
                    <a:pt x="181356" y="952500"/>
                  </a:lnTo>
                  <a:lnTo>
                    <a:pt x="544067" y="952500"/>
                  </a:lnTo>
                  <a:lnTo>
                    <a:pt x="544067" y="362712"/>
                  </a:lnTo>
                  <a:lnTo>
                    <a:pt x="725424" y="362712"/>
                  </a:lnTo>
                  <a:lnTo>
                    <a:pt x="362712" y="0"/>
                  </a:lnTo>
                  <a:lnTo>
                    <a:pt x="0" y="362712"/>
                  </a:lnTo>
                  <a:close/>
                </a:path>
              </a:pathLst>
            </a:custGeom>
            <a:ln w="28575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Data</a:t>
            </a:r>
            <a:r>
              <a:rPr spc="-60" dirty="0"/>
              <a:t> </a:t>
            </a:r>
            <a:r>
              <a:rPr dirty="0"/>
              <a:t>storage</a:t>
            </a:r>
            <a:r>
              <a:rPr spc="-80" dirty="0"/>
              <a:t> </a:t>
            </a:r>
            <a:r>
              <a:rPr spc="-20" dirty="0"/>
              <a:t>and</a:t>
            </a:r>
            <a:r>
              <a:rPr spc="-75" dirty="0"/>
              <a:t> </a:t>
            </a:r>
            <a:r>
              <a:rPr spc="204" dirty="0"/>
              <a:t>I/O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32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0550" y="1208659"/>
            <a:ext cx="3609975" cy="37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7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Data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can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come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from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files,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databases,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 be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read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from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370"/>
              </a:lnSpc>
            </a:pPr>
            <a:r>
              <a:rPr sz="1200" spc="-10" dirty="0">
                <a:latin typeface="Arial MT"/>
                <a:cs typeface="Arial MT"/>
              </a:rPr>
              <a:t>streams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550" y="1742313"/>
            <a:ext cx="2758440" cy="70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7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Files</a:t>
            </a:r>
            <a:r>
              <a:rPr sz="1200" spc="-10" dirty="0">
                <a:latin typeface="Arial MT"/>
                <a:cs typeface="Arial MT"/>
              </a:rPr>
              <a:t>: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295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Can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structured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unstructured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295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Good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distribution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370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Can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high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performance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0550" y="2603754"/>
            <a:ext cx="35147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7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Databases</a:t>
            </a:r>
            <a:r>
              <a:rPr sz="1200" spc="-10" dirty="0">
                <a:latin typeface="Arial MT"/>
                <a:cs typeface="Arial MT"/>
              </a:rPr>
              <a:t>:</a:t>
            </a:r>
            <a:endParaRPr sz="1200">
              <a:latin typeface="Arial MT"/>
              <a:cs typeface="Arial MT"/>
            </a:endParaRPr>
          </a:p>
          <a:p>
            <a:pPr marL="469900" marR="5080" indent="-304800">
              <a:lnSpc>
                <a:spcPts val="1300"/>
              </a:lnSpc>
              <a:spcBef>
                <a:spcPts val="85"/>
              </a:spcBef>
              <a:buChar char="●"/>
              <a:tabLst>
                <a:tab pos="469900" algn="l"/>
              </a:tabLst>
            </a:pPr>
            <a:r>
              <a:rPr sz="1200" dirty="0">
                <a:latin typeface="Arial MT"/>
                <a:cs typeface="Arial MT"/>
              </a:rPr>
              <a:t>Good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centralized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information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network access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200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Can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enforce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structure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via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b="1" spc="-10" dirty="0">
                <a:latin typeface="Arial"/>
                <a:cs typeface="Arial"/>
              </a:rPr>
              <a:t>schemas</a:t>
            </a:r>
            <a:endParaRPr sz="1200">
              <a:latin typeface="Arial"/>
              <a:cs typeface="Arial"/>
            </a:endParaRPr>
          </a:p>
          <a:p>
            <a:pPr marL="469265" indent="-304165">
              <a:lnSpc>
                <a:spcPts val="1295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Multiple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readers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writers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370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Query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languages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filter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search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0550" y="3794252"/>
            <a:ext cx="3531235" cy="37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7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Streams</a:t>
            </a:r>
            <a:r>
              <a:rPr sz="1200" spc="-10" dirty="0">
                <a:latin typeface="Arial MT"/>
                <a:cs typeface="Arial MT"/>
              </a:rPr>
              <a:t>: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370"/>
              </a:lnSpc>
              <a:buChar char="●"/>
              <a:tabLst>
                <a:tab pos="469265" algn="l"/>
              </a:tabLst>
            </a:pPr>
            <a:r>
              <a:rPr sz="1200" spc="-10" dirty="0">
                <a:latin typeface="Arial MT"/>
                <a:cs typeface="Arial MT"/>
              </a:rPr>
              <a:t>Real-</a:t>
            </a:r>
            <a:r>
              <a:rPr sz="1200" dirty="0">
                <a:latin typeface="Arial MT"/>
                <a:cs typeface="Arial MT"/>
              </a:rPr>
              <a:t>time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processing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live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data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(e.g.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twitter)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11978" y="1208659"/>
            <a:ext cx="3810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Data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can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structured,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unstructured,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or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semi-</a:t>
            </a:r>
            <a:r>
              <a:rPr sz="1200" spc="-10" dirty="0">
                <a:latin typeface="Arial MT"/>
                <a:cs typeface="Arial MT"/>
              </a:rPr>
              <a:t>structured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1978" y="1577721"/>
            <a:ext cx="3540760" cy="3733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60"/>
              </a:spcBef>
            </a:pPr>
            <a:r>
              <a:rPr sz="1200" b="1" dirty="0">
                <a:latin typeface="Arial"/>
                <a:cs typeface="Arial"/>
              </a:rPr>
              <a:t>Structured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data: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dirty="0">
                <a:latin typeface="Arial MT"/>
                <a:cs typeface="Arial MT"/>
              </a:rPr>
              <a:t>includes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information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on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semantics </a:t>
            </a:r>
            <a:r>
              <a:rPr sz="1200" dirty="0">
                <a:latin typeface="Arial MT"/>
                <a:cs typeface="Arial MT"/>
              </a:rPr>
              <a:t>such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as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relationships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data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types.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E.g: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64378" y="2033397"/>
            <a:ext cx="1749425" cy="702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indent="-304165">
              <a:lnSpc>
                <a:spcPts val="1370"/>
              </a:lnSpc>
              <a:spcBef>
                <a:spcPts val="100"/>
              </a:spcBef>
              <a:buChar char="●"/>
              <a:tabLst>
                <a:tab pos="316865" algn="l"/>
              </a:tabLst>
            </a:pPr>
            <a:r>
              <a:rPr sz="1200" spc="-10" dirty="0">
                <a:latin typeface="Arial MT"/>
                <a:cs typeface="Arial MT"/>
              </a:rPr>
              <a:t>Tables</a:t>
            </a:r>
            <a:endParaRPr sz="1200">
              <a:latin typeface="Arial MT"/>
              <a:cs typeface="Arial MT"/>
            </a:endParaRPr>
          </a:p>
          <a:p>
            <a:pPr marL="316865" indent="-304165">
              <a:lnSpc>
                <a:spcPts val="1295"/>
              </a:lnSpc>
              <a:buChar char="●"/>
              <a:tabLst>
                <a:tab pos="316865" algn="l"/>
              </a:tabLst>
            </a:pPr>
            <a:r>
              <a:rPr sz="1200" spc="-10" dirty="0">
                <a:latin typeface="Arial MT"/>
                <a:cs typeface="Arial MT"/>
              </a:rPr>
              <a:t>Graphs</a:t>
            </a:r>
            <a:endParaRPr sz="1200">
              <a:latin typeface="Arial MT"/>
              <a:cs typeface="Arial MT"/>
            </a:endParaRPr>
          </a:p>
          <a:p>
            <a:pPr marL="316865" indent="-304165">
              <a:lnSpc>
                <a:spcPts val="1295"/>
              </a:lnSpc>
              <a:buChar char="●"/>
              <a:tabLst>
                <a:tab pos="316865" algn="l"/>
              </a:tabLst>
            </a:pPr>
            <a:r>
              <a:rPr sz="1200" spc="-10" dirty="0">
                <a:latin typeface="Arial MT"/>
                <a:cs typeface="Arial MT"/>
              </a:rPr>
              <a:t>Hierarchies</a:t>
            </a:r>
            <a:endParaRPr sz="1200">
              <a:latin typeface="Arial MT"/>
              <a:cs typeface="Arial MT"/>
            </a:endParaRPr>
          </a:p>
          <a:p>
            <a:pPr marL="316865" indent="-304165">
              <a:lnSpc>
                <a:spcPts val="1370"/>
              </a:lnSpc>
              <a:buChar char="●"/>
              <a:tabLst>
                <a:tab pos="316865" algn="l"/>
              </a:tabLst>
            </a:pPr>
            <a:r>
              <a:rPr sz="1200" dirty="0">
                <a:latin typeface="Arial MT"/>
                <a:cs typeface="Arial MT"/>
              </a:rPr>
              <a:t>Relational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databases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11978" y="2894838"/>
            <a:ext cx="3550285" cy="37338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59"/>
              </a:spcBef>
            </a:pPr>
            <a:r>
              <a:rPr sz="1200" b="1" spc="-10" dirty="0">
                <a:latin typeface="Arial"/>
                <a:cs typeface="Arial"/>
              </a:rPr>
              <a:t>Semi-</a:t>
            </a:r>
            <a:r>
              <a:rPr sz="1200" b="1" dirty="0">
                <a:latin typeface="Arial"/>
                <a:cs typeface="Arial"/>
              </a:rPr>
              <a:t>structured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and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unstructured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data: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 MT"/>
                <a:cs typeface="Arial MT"/>
              </a:rPr>
              <a:t>semantic </a:t>
            </a:r>
            <a:r>
              <a:rPr sz="1200" dirty="0">
                <a:latin typeface="Arial MT"/>
                <a:cs typeface="Arial MT"/>
              </a:rPr>
              <a:t>information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missing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or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not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machine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readable.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E.g: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64378" y="3352038"/>
            <a:ext cx="2133600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indent="-304165">
              <a:lnSpc>
                <a:spcPts val="1370"/>
              </a:lnSpc>
              <a:spcBef>
                <a:spcPts val="100"/>
              </a:spcBef>
              <a:buChar char="●"/>
              <a:tabLst>
                <a:tab pos="316865" algn="l"/>
              </a:tabLst>
            </a:pPr>
            <a:r>
              <a:rPr sz="1200" dirty="0">
                <a:latin typeface="Arial MT"/>
                <a:cs typeface="Arial MT"/>
              </a:rPr>
              <a:t>Natural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language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plain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text</a:t>
            </a:r>
            <a:endParaRPr sz="1200">
              <a:latin typeface="Arial MT"/>
              <a:cs typeface="Arial MT"/>
            </a:endParaRPr>
          </a:p>
          <a:p>
            <a:pPr marL="316865" indent="-304165">
              <a:lnSpc>
                <a:spcPts val="1295"/>
              </a:lnSpc>
              <a:buChar char="●"/>
              <a:tabLst>
                <a:tab pos="316865" algn="l"/>
              </a:tabLst>
            </a:pPr>
            <a:r>
              <a:rPr sz="1200" dirty="0">
                <a:latin typeface="Arial MT"/>
                <a:cs typeface="Arial MT"/>
              </a:rPr>
              <a:t>HTML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files</a:t>
            </a:r>
            <a:endParaRPr sz="1200">
              <a:latin typeface="Arial MT"/>
              <a:cs typeface="Arial MT"/>
            </a:endParaRPr>
          </a:p>
          <a:p>
            <a:pPr marL="316865" indent="-304165">
              <a:lnSpc>
                <a:spcPts val="1370"/>
              </a:lnSpc>
              <a:buChar char="●"/>
              <a:tabLst>
                <a:tab pos="316865" algn="l"/>
              </a:tabLst>
            </a:pPr>
            <a:r>
              <a:rPr sz="1200" dirty="0">
                <a:latin typeface="Arial MT"/>
                <a:cs typeface="Arial MT"/>
              </a:rPr>
              <a:t>Word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docs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File</a:t>
            </a:r>
            <a:r>
              <a:rPr spc="-25" dirty="0"/>
              <a:t> </a:t>
            </a:r>
            <a:r>
              <a:rPr spc="40" dirty="0"/>
              <a:t>formats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239770" cy="2974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Binary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formats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510"/>
              </a:lnSpc>
            </a:pPr>
            <a:r>
              <a:rPr sz="1400" dirty="0">
                <a:latin typeface="Arial MT"/>
                <a:cs typeface="Arial MT"/>
              </a:rPr>
              <a:t>Numeric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values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stored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encoded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binary representation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spcBef>
                <a:spcPts val="1405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32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bit float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(4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bytes)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16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bit integer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(2</a:t>
            </a:r>
            <a:r>
              <a:rPr sz="1400" spc="-10" dirty="0">
                <a:latin typeface="Arial MT"/>
                <a:cs typeface="Arial MT"/>
              </a:rPr>
              <a:t> bytes)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1400" spc="-10" dirty="0">
                <a:latin typeface="Arial MT"/>
                <a:cs typeface="Arial MT"/>
              </a:rPr>
              <a:t>Properties: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spcBef>
                <a:spcPts val="1440"/>
              </a:spcBef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Compact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High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performance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I/O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Not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human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readable</a:t>
            </a:r>
            <a:endParaRPr sz="1400">
              <a:latin typeface="Arial MT"/>
              <a:cs typeface="Arial MT"/>
            </a:endParaRPr>
          </a:p>
          <a:p>
            <a:pPr marL="469900" marR="68580" indent="-317500">
              <a:lnSpc>
                <a:spcPts val="1510"/>
              </a:lnSpc>
              <a:spcBef>
                <a:spcPts val="105"/>
              </a:spcBef>
              <a:buChar char="●"/>
              <a:tabLst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Need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worry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about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integer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sizes, </a:t>
            </a:r>
            <a:r>
              <a:rPr sz="1400" dirty="0">
                <a:latin typeface="Arial MT"/>
                <a:cs typeface="Arial MT"/>
              </a:rPr>
              <a:t>endiness,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signed/unsigned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1978" y="1203782"/>
            <a:ext cx="3626485" cy="1415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Plain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text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formats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(ASCII</a:t>
            </a:r>
            <a:r>
              <a:rPr sz="1400" b="1" spc="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and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Unicode)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510"/>
              </a:lnSpc>
            </a:pPr>
            <a:r>
              <a:rPr sz="1400" dirty="0">
                <a:latin typeface="Arial MT"/>
                <a:cs typeface="Arial MT"/>
              </a:rPr>
              <a:t>Numeric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values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encoded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ASCII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Unicode strings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spcBef>
                <a:spcPts val="1405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float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-&gt;</a:t>
            </a:r>
            <a:r>
              <a:rPr sz="1400" spc="-10" dirty="0">
                <a:latin typeface="Arial MT"/>
                <a:cs typeface="Arial MT"/>
              </a:rPr>
              <a:t> "3.1415926"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int</a:t>
            </a:r>
            <a:r>
              <a:rPr sz="1400" spc="-10" dirty="0">
                <a:latin typeface="Arial MT"/>
                <a:cs typeface="Arial MT"/>
              </a:rPr>
              <a:t> -</a:t>
            </a:r>
            <a:r>
              <a:rPr sz="1400" dirty="0">
                <a:latin typeface="Arial MT"/>
                <a:cs typeface="Arial MT"/>
              </a:rPr>
              <a:t>&gt;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"44"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1978" y="2774442"/>
            <a:ext cx="8877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Properties: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52186" y="3170682"/>
            <a:ext cx="2702560" cy="81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indent="-316865">
              <a:lnSpc>
                <a:spcPts val="1595"/>
              </a:lnSpc>
              <a:spcBef>
                <a:spcPts val="100"/>
              </a:spcBef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Human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readable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15"/>
              </a:lnSpc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(Somewhat)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self-documenting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15"/>
              </a:lnSpc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Slower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I/O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95"/>
              </a:lnSpc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Less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compact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915155"/>
            <a:ext cx="9144000" cy="1228725"/>
            <a:chOff x="0" y="3915155"/>
            <a:chExt cx="9144000" cy="1228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8259" y="3915155"/>
              <a:ext cx="992124" cy="992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5388" y="4058411"/>
              <a:ext cx="768096" cy="76961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ASCII</a:t>
            </a:r>
            <a:r>
              <a:rPr spc="-140" dirty="0"/>
              <a:t> </a:t>
            </a:r>
            <a:r>
              <a:rPr spc="50" dirty="0"/>
              <a:t>formats</a:t>
            </a:r>
            <a:r>
              <a:rPr spc="-135" dirty="0"/>
              <a:t> </a:t>
            </a:r>
            <a:r>
              <a:rPr spc="114" dirty="0"/>
              <a:t>for</a:t>
            </a:r>
            <a:r>
              <a:rPr spc="-130" dirty="0"/>
              <a:t> </a:t>
            </a:r>
            <a:r>
              <a:rPr spc="60" dirty="0"/>
              <a:t>tabular</a:t>
            </a:r>
            <a:r>
              <a:rPr spc="-145" dirty="0"/>
              <a:t> </a:t>
            </a:r>
            <a:r>
              <a:rPr spc="45" dirty="0"/>
              <a:t>data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0550" y="1191590"/>
            <a:ext cx="3683635" cy="2193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sz="2100" spc="-30" dirty="0">
                <a:latin typeface="Arial MT"/>
                <a:cs typeface="Arial MT"/>
              </a:rPr>
              <a:t>Tables</a:t>
            </a:r>
            <a:r>
              <a:rPr sz="2100" spc="-5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are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common</a:t>
            </a:r>
            <a:r>
              <a:rPr sz="2100" spc="-5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structure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100" dirty="0">
                <a:latin typeface="Arial MT"/>
                <a:cs typeface="Arial MT"/>
              </a:rPr>
              <a:t>with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special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formats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available.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100" spc="-10" dirty="0">
                <a:latin typeface="Arial MT"/>
                <a:cs typeface="Arial MT"/>
              </a:rPr>
              <a:t>Two</a:t>
            </a:r>
            <a:r>
              <a:rPr sz="2100" spc="-5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very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common</a:t>
            </a:r>
            <a:r>
              <a:rPr sz="2100" spc="-6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formats:</a:t>
            </a:r>
            <a:endParaRPr sz="2100">
              <a:latin typeface="Arial MT"/>
              <a:cs typeface="Arial MT"/>
            </a:endParaRPr>
          </a:p>
          <a:p>
            <a:pPr marL="469900" marR="375920" indent="-342900">
              <a:lnSpc>
                <a:spcPts val="2270"/>
              </a:lnSpc>
              <a:spcBef>
                <a:spcPts val="1635"/>
              </a:spcBef>
              <a:buSzPct val="85714"/>
              <a:buFont typeface="Arial MT"/>
              <a:buChar char="●"/>
              <a:tabLst>
                <a:tab pos="469900" algn="l"/>
              </a:tabLst>
            </a:pPr>
            <a:r>
              <a:rPr sz="2100" b="1" dirty="0">
                <a:latin typeface="Arial"/>
                <a:cs typeface="Arial"/>
              </a:rPr>
              <a:t>CSV</a:t>
            </a:r>
            <a:r>
              <a:rPr sz="2100" dirty="0">
                <a:latin typeface="Arial MT"/>
                <a:cs typeface="Arial MT"/>
              </a:rPr>
              <a:t>: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comma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separated values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230"/>
              </a:lnSpc>
              <a:buSzPct val="85714"/>
              <a:buFont typeface="Arial MT"/>
              <a:buChar char="●"/>
              <a:tabLst>
                <a:tab pos="469265" algn="l"/>
              </a:tabLst>
            </a:pPr>
            <a:r>
              <a:rPr sz="2100" b="1" dirty="0">
                <a:latin typeface="Arial"/>
                <a:cs typeface="Arial"/>
              </a:rPr>
              <a:t>FWF</a:t>
            </a:r>
            <a:r>
              <a:rPr sz="2100" dirty="0">
                <a:latin typeface="Arial MT"/>
                <a:cs typeface="Arial MT"/>
              </a:rPr>
              <a:t>: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fixed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width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format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58897" y="1364005"/>
            <a:ext cx="2582666" cy="1623507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412545" y="3075241"/>
            <a:ext cx="534035" cy="664845"/>
            <a:chOff x="7412545" y="3075241"/>
            <a:chExt cx="534035" cy="664845"/>
          </a:xfrm>
        </p:grpSpPr>
        <p:sp>
          <p:nvSpPr>
            <p:cNvPr id="9" name="object 9"/>
            <p:cNvSpPr/>
            <p:nvPr/>
          </p:nvSpPr>
          <p:spPr>
            <a:xfrm>
              <a:off x="7417307" y="3080004"/>
              <a:ext cx="524510" cy="655320"/>
            </a:xfrm>
            <a:custGeom>
              <a:avLst/>
              <a:gdLst/>
              <a:ahLst/>
              <a:cxnLst/>
              <a:rect l="l" t="t" r="r" b="b"/>
              <a:pathLst>
                <a:path w="524509" h="655320">
                  <a:moveTo>
                    <a:pt x="393192" y="0"/>
                  </a:moveTo>
                  <a:lnTo>
                    <a:pt x="131064" y="0"/>
                  </a:lnTo>
                  <a:lnTo>
                    <a:pt x="131064" y="393191"/>
                  </a:lnTo>
                  <a:lnTo>
                    <a:pt x="0" y="393191"/>
                  </a:lnTo>
                  <a:lnTo>
                    <a:pt x="262127" y="655319"/>
                  </a:lnTo>
                  <a:lnTo>
                    <a:pt x="524256" y="393191"/>
                  </a:lnTo>
                  <a:lnTo>
                    <a:pt x="393192" y="393191"/>
                  </a:lnTo>
                  <a:lnTo>
                    <a:pt x="39319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17307" y="3080004"/>
              <a:ext cx="524510" cy="655320"/>
            </a:xfrm>
            <a:custGeom>
              <a:avLst/>
              <a:gdLst/>
              <a:ahLst/>
              <a:cxnLst/>
              <a:rect l="l" t="t" r="r" b="b"/>
              <a:pathLst>
                <a:path w="524509" h="655320">
                  <a:moveTo>
                    <a:pt x="0" y="393191"/>
                  </a:moveTo>
                  <a:lnTo>
                    <a:pt x="131064" y="393191"/>
                  </a:lnTo>
                  <a:lnTo>
                    <a:pt x="131064" y="0"/>
                  </a:lnTo>
                  <a:lnTo>
                    <a:pt x="393192" y="0"/>
                  </a:lnTo>
                  <a:lnTo>
                    <a:pt x="393192" y="393191"/>
                  </a:lnTo>
                  <a:lnTo>
                    <a:pt x="524256" y="393191"/>
                  </a:lnTo>
                  <a:lnTo>
                    <a:pt x="262127" y="655319"/>
                  </a:lnTo>
                  <a:lnTo>
                    <a:pt x="0" y="393191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478589" y="3075241"/>
            <a:ext cx="535305" cy="664845"/>
            <a:chOff x="5478589" y="3075241"/>
            <a:chExt cx="535305" cy="664845"/>
          </a:xfrm>
        </p:grpSpPr>
        <p:sp>
          <p:nvSpPr>
            <p:cNvPr id="12" name="object 12"/>
            <p:cNvSpPr/>
            <p:nvPr/>
          </p:nvSpPr>
          <p:spPr>
            <a:xfrm>
              <a:off x="5483352" y="3080004"/>
              <a:ext cx="525780" cy="655320"/>
            </a:xfrm>
            <a:custGeom>
              <a:avLst/>
              <a:gdLst/>
              <a:ahLst/>
              <a:cxnLst/>
              <a:rect l="l" t="t" r="r" b="b"/>
              <a:pathLst>
                <a:path w="525779" h="655320">
                  <a:moveTo>
                    <a:pt x="262889" y="0"/>
                  </a:moveTo>
                  <a:lnTo>
                    <a:pt x="0" y="262889"/>
                  </a:lnTo>
                  <a:lnTo>
                    <a:pt x="131445" y="262889"/>
                  </a:lnTo>
                  <a:lnTo>
                    <a:pt x="131445" y="655319"/>
                  </a:lnTo>
                  <a:lnTo>
                    <a:pt x="394335" y="655319"/>
                  </a:lnTo>
                  <a:lnTo>
                    <a:pt x="394335" y="262889"/>
                  </a:lnTo>
                  <a:lnTo>
                    <a:pt x="525780" y="262889"/>
                  </a:lnTo>
                  <a:lnTo>
                    <a:pt x="26288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83352" y="3080004"/>
              <a:ext cx="525780" cy="655320"/>
            </a:xfrm>
            <a:custGeom>
              <a:avLst/>
              <a:gdLst/>
              <a:ahLst/>
              <a:cxnLst/>
              <a:rect l="l" t="t" r="r" b="b"/>
              <a:pathLst>
                <a:path w="525779" h="655320">
                  <a:moveTo>
                    <a:pt x="0" y="262889"/>
                  </a:moveTo>
                  <a:lnTo>
                    <a:pt x="131445" y="262889"/>
                  </a:lnTo>
                  <a:lnTo>
                    <a:pt x="131445" y="655319"/>
                  </a:lnTo>
                  <a:lnTo>
                    <a:pt x="394335" y="655319"/>
                  </a:lnTo>
                  <a:lnTo>
                    <a:pt x="394335" y="262889"/>
                  </a:lnTo>
                  <a:lnTo>
                    <a:pt x="525780" y="262889"/>
                  </a:lnTo>
                  <a:lnTo>
                    <a:pt x="262889" y="0"/>
                  </a:lnTo>
                  <a:lnTo>
                    <a:pt x="0" y="26288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34</a:t>
            </a:fld>
            <a:endParaRPr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72185"/>
            <a:ext cx="8439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CSV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013075" cy="2648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Comma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separated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values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Plain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text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format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spcBef>
                <a:spcPts val="1245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Rows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lines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spcBef>
                <a:spcPts val="1260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Columns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separated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commas</a:t>
            </a:r>
            <a:endParaRPr sz="1400">
              <a:latin typeface="Arial MT"/>
              <a:cs typeface="Arial MT"/>
            </a:endParaRPr>
          </a:p>
          <a:p>
            <a:pPr marL="469900" marR="5080" indent="-317500">
              <a:lnSpc>
                <a:spcPct val="114999"/>
              </a:lnSpc>
              <a:spcBef>
                <a:spcPts val="1000"/>
              </a:spcBef>
              <a:buChar char="●"/>
              <a:tabLst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Actually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only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commas.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Tabs, </a:t>
            </a:r>
            <a:r>
              <a:rPr sz="1400" dirty="0">
                <a:latin typeface="Arial MT"/>
                <a:cs typeface="Arial MT"/>
              </a:rPr>
              <a:t>etc.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(TSV)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spcBef>
                <a:spcPts val="1250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Strings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containing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commas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are</a:t>
            </a:r>
            <a:endParaRPr sz="14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  <a:spcBef>
                <a:spcPts val="254"/>
              </a:spcBef>
            </a:pPr>
            <a:r>
              <a:rPr sz="1400" spc="-10" dirty="0">
                <a:latin typeface="Arial MT"/>
                <a:cs typeface="Arial MT"/>
              </a:rPr>
              <a:t>quoted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7096" y="1188719"/>
            <a:ext cx="4555236" cy="30739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72185"/>
            <a:ext cx="8439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CSV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841750" cy="2962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Advantages: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Arial"/>
              <a:cs typeface="Arial"/>
            </a:endParaRPr>
          </a:p>
          <a:p>
            <a:pPr marL="469900" marR="5080" indent="-317500">
              <a:lnSpc>
                <a:spcPts val="1510"/>
              </a:lnSpc>
              <a:buChar char="●"/>
              <a:tabLst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Excel,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OpenOffice,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Google </a:t>
            </a:r>
            <a:r>
              <a:rPr sz="1400" dirty="0">
                <a:latin typeface="Arial MT"/>
                <a:cs typeface="Arial MT"/>
              </a:rPr>
              <a:t>Sheets,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etc.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39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Fast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parse/generate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compressed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(</a:t>
            </a:r>
            <a:r>
              <a:rPr sz="1400" spc="-10" dirty="0">
                <a:latin typeface="Consolas"/>
                <a:cs typeface="Consolas"/>
              </a:rPr>
              <a:t>.csv.gz</a:t>
            </a:r>
            <a:r>
              <a:rPr sz="1400" spc="-10" dirty="0"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3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Do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need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load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all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memory</a:t>
            </a:r>
            <a:endParaRPr sz="1400">
              <a:latin typeface="Arial MT"/>
              <a:cs typeface="Arial MT"/>
            </a:endParaRPr>
          </a:p>
          <a:p>
            <a:pPr marL="469900">
              <a:lnSpc>
                <a:spcPts val="1595"/>
              </a:lnSpc>
            </a:pPr>
            <a:r>
              <a:rPr sz="1400" spc="-10" dirty="0">
                <a:latin typeface="Arial MT"/>
                <a:cs typeface="Arial MT"/>
              </a:rPr>
              <a:t>(streamable)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Disadvantages: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ts val="1595"/>
              </a:lnSpc>
              <a:spcBef>
                <a:spcPts val="1430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Not </a:t>
            </a:r>
            <a:r>
              <a:rPr sz="1400" spc="-10" dirty="0">
                <a:latin typeface="Arial MT"/>
                <a:cs typeface="Arial MT"/>
              </a:rPr>
              <a:t>standardised: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many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variations</a:t>
            </a:r>
            <a:endParaRPr sz="1400">
              <a:latin typeface="Arial MT"/>
              <a:cs typeface="Arial MT"/>
            </a:endParaRPr>
          </a:p>
          <a:p>
            <a:pPr marL="469900" marR="398145" indent="-317500">
              <a:lnSpc>
                <a:spcPts val="1510"/>
              </a:lnSpc>
              <a:spcBef>
                <a:spcPts val="110"/>
              </a:spcBef>
              <a:buChar char="●"/>
              <a:tabLst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Bulkier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binary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formats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esp.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when </a:t>
            </a:r>
            <a:r>
              <a:rPr sz="1400" spc="-10" dirty="0">
                <a:latin typeface="Arial MT"/>
                <a:cs typeface="Arial MT"/>
              </a:rPr>
              <a:t>uncompressed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49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No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types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1978" y="1203782"/>
            <a:ext cx="11728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I/O</a:t>
            </a:r>
            <a:r>
              <a:rPr sz="1400" b="1" spc="-3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in</a:t>
            </a: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 Python: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1978" y="1600581"/>
            <a:ext cx="34550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Python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built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in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library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for</a:t>
            </a: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parsing</a:t>
            </a:r>
            <a:r>
              <a:rPr sz="14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CSV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9294" y="2064766"/>
            <a:ext cx="661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import</a:t>
            </a:r>
            <a:r>
              <a:rPr sz="900" spc="-45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spc="-25" dirty="0">
                <a:latin typeface="Consolas"/>
                <a:cs typeface="Consolas"/>
              </a:rPr>
              <a:t>csv</a:t>
            </a:r>
            <a:endParaRPr sz="9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9294" y="2360422"/>
            <a:ext cx="2947670" cy="1286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marR="957580" indent="-253365">
              <a:lnSpc>
                <a:spcPct val="114399"/>
              </a:lnSpc>
              <a:spcBef>
                <a:spcPts val="100"/>
              </a:spcBef>
            </a:pP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with</a:t>
            </a:r>
            <a:r>
              <a:rPr sz="900" spc="-5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open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</a:rPr>
              <a:t>'titanic3.csv'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)</a:t>
            </a:r>
            <a:r>
              <a:rPr sz="900" spc="5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as</a:t>
            </a:r>
            <a:r>
              <a:rPr sz="900" spc="5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spc="-25" dirty="0">
                <a:latin typeface="Consolas"/>
                <a:cs typeface="Consolas"/>
              </a:rPr>
              <a:t>f: </a:t>
            </a:r>
            <a:r>
              <a:rPr sz="900" dirty="0">
                <a:latin typeface="Consolas"/>
                <a:cs typeface="Consolas"/>
              </a:rPr>
              <a:t>reader</a:t>
            </a:r>
            <a:r>
              <a:rPr sz="900" spc="-25" dirty="0"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900" spc="-20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csv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900" spc="-10" dirty="0">
                <a:latin typeface="Consolas"/>
                <a:cs typeface="Consolas"/>
              </a:rPr>
              <a:t>reader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spc="-10" dirty="0">
                <a:latin typeface="Consolas"/>
                <a:cs typeface="Consolas"/>
              </a:rPr>
              <a:t>f)</a:t>
            </a:r>
            <a:endParaRPr sz="900">
              <a:latin typeface="Consolas"/>
              <a:cs typeface="Consolas"/>
            </a:endParaRPr>
          </a:p>
          <a:p>
            <a:pPr marL="265430">
              <a:lnSpc>
                <a:spcPct val="100000"/>
              </a:lnSpc>
              <a:spcBef>
                <a:spcPts val="165"/>
              </a:spcBef>
            </a:pP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for</a:t>
            </a:r>
            <a:r>
              <a:rPr sz="900" spc="-20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row</a:t>
            </a:r>
            <a:r>
              <a:rPr sz="900" spc="-10" dirty="0"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in</a:t>
            </a: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reader:</a:t>
            </a:r>
            <a:endParaRPr sz="900">
              <a:latin typeface="Consolas"/>
              <a:cs typeface="Consolas"/>
            </a:endParaRPr>
          </a:p>
          <a:p>
            <a:pPr marL="520065">
              <a:lnSpc>
                <a:spcPct val="100000"/>
              </a:lnSpc>
              <a:spcBef>
                <a:spcPts val="160"/>
              </a:spcBef>
            </a:pP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print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dirty="0">
                <a:latin typeface="Consolas"/>
                <a:cs typeface="Consolas"/>
              </a:rPr>
              <a:t>row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[</a:t>
            </a:r>
            <a:r>
              <a:rPr sz="900" dirty="0">
                <a:solidFill>
                  <a:srgbClr val="006666"/>
                </a:solidFill>
                <a:latin typeface="Consolas"/>
                <a:cs typeface="Consolas"/>
              </a:rPr>
              <a:t>0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],</a:t>
            </a:r>
            <a:r>
              <a:rPr sz="900" spc="-40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row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[</a:t>
            </a:r>
            <a:r>
              <a:rPr sz="900" spc="-10" dirty="0">
                <a:solidFill>
                  <a:srgbClr val="006666"/>
                </a:solidFill>
                <a:latin typeface="Consolas"/>
                <a:cs typeface="Consolas"/>
              </a:rPr>
              <a:t>3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])</a:t>
            </a:r>
            <a:endParaRPr sz="9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900">
              <a:latin typeface="Consolas"/>
              <a:cs typeface="Consolas"/>
            </a:endParaRPr>
          </a:p>
          <a:p>
            <a:pPr marL="265430" marR="766445" indent="-253365">
              <a:lnSpc>
                <a:spcPct val="115599"/>
              </a:lnSpc>
              <a:spcBef>
                <a:spcPts val="5"/>
              </a:spcBef>
            </a:pP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with</a:t>
            </a: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open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</a:rPr>
              <a:t>'output.csv'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,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008700"/>
                </a:solidFill>
                <a:latin typeface="Consolas"/>
                <a:cs typeface="Consolas"/>
              </a:rPr>
              <a:t>'w'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)</a:t>
            </a:r>
            <a:r>
              <a:rPr sz="900" spc="-5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as</a:t>
            </a:r>
            <a:r>
              <a:rPr sz="900" spc="-5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spc="-25" dirty="0">
                <a:latin typeface="Consolas"/>
                <a:cs typeface="Consolas"/>
              </a:rPr>
              <a:t>f: </a:t>
            </a:r>
            <a:r>
              <a:rPr sz="900" dirty="0">
                <a:latin typeface="Consolas"/>
                <a:cs typeface="Consolas"/>
              </a:rPr>
              <a:t>writer</a:t>
            </a:r>
            <a:r>
              <a:rPr sz="900" spc="-25" dirty="0"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900" spc="-20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csv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900" spc="-10" dirty="0">
                <a:latin typeface="Consolas"/>
                <a:cs typeface="Consolas"/>
              </a:rPr>
              <a:t>writer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spc="-10" dirty="0">
                <a:latin typeface="Consolas"/>
                <a:cs typeface="Consolas"/>
              </a:rPr>
              <a:t>f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)</a:t>
            </a:r>
            <a:endParaRPr sz="900">
              <a:latin typeface="Consolas"/>
              <a:cs typeface="Consolas"/>
            </a:endParaRPr>
          </a:p>
          <a:p>
            <a:pPr marL="265430">
              <a:lnSpc>
                <a:spcPct val="100000"/>
              </a:lnSpc>
              <a:spcBef>
                <a:spcPts val="155"/>
              </a:spcBef>
            </a:pPr>
            <a:r>
              <a:rPr sz="900" spc="-10" dirty="0">
                <a:latin typeface="Consolas"/>
                <a:cs typeface="Consolas"/>
              </a:rPr>
              <a:t>writer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900" spc="-10" dirty="0">
                <a:latin typeface="Consolas"/>
                <a:cs typeface="Consolas"/>
              </a:rPr>
              <a:t>writerow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([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</a:rPr>
              <a:t>'A'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, </a:t>
            </a:r>
            <a:r>
              <a:rPr sz="900" dirty="0">
                <a:solidFill>
                  <a:srgbClr val="006666"/>
                </a:solidFill>
                <a:latin typeface="Consolas"/>
                <a:cs typeface="Consolas"/>
              </a:rPr>
              <a:t>1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,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008700"/>
                </a:solidFill>
                <a:latin typeface="Consolas"/>
                <a:cs typeface="Consolas"/>
              </a:rPr>
              <a:t>'female'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,</a:t>
            </a:r>
            <a:r>
              <a:rPr sz="900" spc="5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</a:rPr>
              <a:t>'red'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])</a:t>
            </a:r>
            <a:endParaRPr sz="9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9294" y="3803396"/>
            <a:ext cx="25787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Pandas</a:t>
            </a:r>
            <a:r>
              <a:rPr sz="1400" spc="-45" dirty="0">
                <a:solidFill>
                  <a:srgbClr val="0462C1"/>
                </a:solidFill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also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read/write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CSV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19294" y="4206341"/>
            <a:ext cx="2056130" cy="41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25"/>
              </a:lnSpc>
              <a:spcBef>
                <a:spcPts val="100"/>
              </a:spcBef>
            </a:pP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import</a:t>
            </a:r>
            <a:r>
              <a:rPr sz="900" spc="-30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pandas</a:t>
            </a:r>
            <a:r>
              <a:rPr sz="900" spc="-35" dirty="0"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as</a:t>
            </a:r>
            <a:r>
              <a:rPr sz="900" spc="-30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spc="-25" dirty="0">
                <a:latin typeface="Consolas"/>
                <a:cs typeface="Consolas"/>
              </a:rPr>
              <a:t>pd</a:t>
            </a:r>
            <a:endParaRPr sz="900">
              <a:latin typeface="Consolas"/>
              <a:cs typeface="Consolas"/>
            </a:endParaRPr>
          </a:p>
          <a:p>
            <a:pPr marL="12700" marR="5080">
              <a:lnSpc>
                <a:spcPts val="980"/>
              </a:lnSpc>
              <a:spcBef>
                <a:spcPts val="60"/>
              </a:spcBef>
            </a:pPr>
            <a:r>
              <a:rPr sz="900" dirty="0">
                <a:latin typeface="Consolas"/>
                <a:cs typeface="Consolas"/>
              </a:rPr>
              <a:t>df 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pd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900" spc="-10" dirty="0">
                <a:latin typeface="Consolas"/>
                <a:cs typeface="Consolas"/>
              </a:rPr>
              <a:t>read_csv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('</a:t>
            </a:r>
            <a:r>
              <a:rPr sz="900" spc="-10" dirty="0">
                <a:latin typeface="Consolas"/>
                <a:cs typeface="Consolas"/>
              </a:rPr>
              <a:t>titanic3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900" spc="-10" dirty="0">
                <a:latin typeface="Consolas"/>
                <a:cs typeface="Consolas"/>
              </a:rPr>
              <a:t>csv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') </a:t>
            </a:r>
            <a:r>
              <a:rPr sz="900" spc="-10" dirty="0">
                <a:latin typeface="Consolas"/>
                <a:cs typeface="Consolas"/>
              </a:rPr>
              <a:t>df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900" spc="-10" dirty="0">
                <a:latin typeface="Consolas"/>
                <a:cs typeface="Consolas"/>
              </a:rPr>
              <a:t>to_csv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('</a:t>
            </a:r>
            <a:r>
              <a:rPr sz="900" spc="-10" dirty="0">
                <a:latin typeface="Consolas"/>
                <a:cs typeface="Consolas"/>
              </a:rPr>
              <a:t>output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900" spc="-10" dirty="0">
                <a:latin typeface="Consolas"/>
                <a:cs typeface="Consolas"/>
              </a:rPr>
              <a:t>csv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')</a:t>
            </a:r>
            <a:endParaRPr sz="9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64891"/>
            <a:ext cx="9143999" cy="25786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550" y="472185"/>
            <a:ext cx="9042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FWF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37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390550" y="1203782"/>
            <a:ext cx="4431665" cy="8997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14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Fixed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width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format</a:t>
            </a:r>
            <a:endParaRPr sz="1400">
              <a:latin typeface="Arial MT"/>
              <a:cs typeface="Arial MT"/>
            </a:endParaRPr>
          </a:p>
          <a:p>
            <a:pPr marL="469265" indent="-304165">
              <a:lnSpc>
                <a:spcPts val="1300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Plain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text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format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295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Rows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lines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295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Columns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fixed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width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(fixed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number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characters)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370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Columns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padded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using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padding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character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(usually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spaces)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72185"/>
            <a:ext cx="9042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FWF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576954" cy="2941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Advantages: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Easier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plain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text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CSV</a:t>
            </a:r>
            <a:endParaRPr sz="1400">
              <a:latin typeface="Arial MT"/>
              <a:cs typeface="Arial MT"/>
            </a:endParaRPr>
          </a:p>
          <a:p>
            <a:pPr marL="469900" marR="367030" indent="-317500">
              <a:lnSpc>
                <a:spcPts val="1510"/>
              </a:lnSpc>
              <a:spcBef>
                <a:spcPts val="110"/>
              </a:spcBef>
              <a:buChar char="●"/>
              <a:tabLst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major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spreadsheet programs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39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Fast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parse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compressed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(</a:t>
            </a:r>
            <a:r>
              <a:rPr sz="1400" spc="-10" dirty="0">
                <a:latin typeface="Consolas"/>
                <a:cs typeface="Consolas"/>
              </a:rPr>
              <a:t>.fwf.gz</a:t>
            </a:r>
            <a:r>
              <a:rPr sz="1400" spc="-10" dirty="0"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2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Do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need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load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all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memory</a:t>
            </a:r>
            <a:endParaRPr sz="1400">
              <a:latin typeface="Arial MT"/>
              <a:cs typeface="Arial MT"/>
            </a:endParaRPr>
          </a:p>
          <a:p>
            <a:pPr marL="469900">
              <a:lnSpc>
                <a:spcPts val="1600"/>
              </a:lnSpc>
            </a:pPr>
            <a:r>
              <a:rPr sz="1400" spc="-10" dirty="0">
                <a:latin typeface="Arial MT"/>
                <a:cs typeface="Arial MT"/>
              </a:rPr>
              <a:t>(streamable)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  <a:spcBef>
                <a:spcPts val="1440"/>
              </a:spcBef>
            </a:pP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Disadvantages: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Not</a:t>
            </a:r>
            <a:r>
              <a:rPr sz="1400" spc="-10" dirty="0">
                <a:latin typeface="Arial MT"/>
                <a:cs typeface="Arial MT"/>
              </a:rPr>
              <a:t> standardised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Bulkier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CSV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(padding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characters)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Need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establish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field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width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before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you</a:t>
            </a:r>
            <a:endParaRPr sz="1400">
              <a:latin typeface="Arial MT"/>
              <a:cs typeface="Arial MT"/>
            </a:endParaRPr>
          </a:p>
          <a:p>
            <a:pPr marL="469900">
              <a:lnSpc>
                <a:spcPts val="1515"/>
              </a:lnSpc>
            </a:pP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write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first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row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No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types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1978" y="1203782"/>
            <a:ext cx="11728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I/O</a:t>
            </a:r>
            <a:r>
              <a:rPr sz="1400" b="1" spc="-3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in</a:t>
            </a: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 Python: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1978" y="1600581"/>
            <a:ext cx="21761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Pandas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also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FWF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1978" y="2001392"/>
            <a:ext cx="2056130" cy="287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30"/>
              </a:lnSpc>
              <a:spcBef>
                <a:spcPts val="100"/>
              </a:spcBef>
            </a:pP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import</a:t>
            </a:r>
            <a:r>
              <a:rPr sz="900" spc="-45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pandas</a:t>
            </a:r>
            <a:r>
              <a:rPr sz="900" spc="-35" dirty="0"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as</a:t>
            </a:r>
            <a:r>
              <a:rPr sz="900" spc="-30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spc="-25" dirty="0">
                <a:latin typeface="Consolas"/>
                <a:cs typeface="Consolas"/>
              </a:rPr>
              <a:t>pd</a:t>
            </a:r>
            <a:endParaRPr sz="900">
              <a:latin typeface="Consolas"/>
              <a:cs typeface="Consolas"/>
            </a:endParaRPr>
          </a:p>
          <a:p>
            <a:pPr marL="12700">
              <a:lnSpc>
                <a:spcPts val="1030"/>
              </a:lnSpc>
            </a:pPr>
            <a:r>
              <a:rPr sz="900" dirty="0">
                <a:latin typeface="Consolas"/>
                <a:cs typeface="Consolas"/>
              </a:rPr>
              <a:t>df</a:t>
            </a:r>
            <a:r>
              <a:rPr sz="900" spc="-5" dirty="0"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pd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900" spc="-10" dirty="0">
                <a:latin typeface="Consolas"/>
                <a:cs typeface="Consolas"/>
              </a:rPr>
              <a:t>read_fwf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spc="-10" dirty="0">
                <a:solidFill>
                  <a:srgbClr val="38761D"/>
                </a:solidFill>
                <a:latin typeface="Consolas"/>
                <a:cs typeface="Consolas"/>
              </a:rPr>
              <a:t>'titanic3.fwf'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)</a:t>
            </a:r>
            <a:endParaRPr sz="9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11978" y="2368372"/>
            <a:ext cx="32099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5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write,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need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tabulate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spc="-10" dirty="0">
                <a:latin typeface="Arial MT"/>
                <a:cs typeface="Arial MT"/>
              </a:rPr>
              <a:t>package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1978" y="2771394"/>
            <a:ext cx="2437130" cy="9048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76580">
              <a:lnSpc>
                <a:spcPts val="969"/>
              </a:lnSpc>
              <a:spcBef>
                <a:spcPts val="225"/>
              </a:spcBef>
            </a:pP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from</a:t>
            </a:r>
            <a:r>
              <a:rPr sz="900" spc="-50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tabulate</a:t>
            </a:r>
            <a:r>
              <a:rPr sz="900" spc="-40" dirty="0"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import</a:t>
            </a:r>
            <a:r>
              <a:rPr sz="900" spc="-30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tabulate </a:t>
            </a:r>
            <a:r>
              <a:rPr sz="900" dirty="0">
                <a:latin typeface="Consolas"/>
                <a:cs typeface="Consolas"/>
              </a:rPr>
              <a:t>content</a:t>
            </a:r>
            <a:r>
              <a:rPr sz="900" spc="-30" dirty="0"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900" spc="-30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tabulate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endParaRPr sz="900">
              <a:latin typeface="Consolas"/>
              <a:cs typeface="Consolas"/>
            </a:endParaRPr>
          </a:p>
          <a:p>
            <a:pPr marL="265430" marR="956944">
              <a:lnSpc>
                <a:spcPts val="969"/>
              </a:lnSpc>
            </a:pPr>
            <a:r>
              <a:rPr sz="900" spc="-10" dirty="0">
                <a:latin typeface="Consolas"/>
                <a:cs typeface="Consolas"/>
              </a:rPr>
              <a:t>df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900" spc="-10" dirty="0">
                <a:latin typeface="Consolas"/>
                <a:cs typeface="Consolas"/>
              </a:rPr>
              <a:t>values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900" spc="-10" dirty="0">
                <a:latin typeface="Consolas"/>
                <a:cs typeface="Consolas"/>
              </a:rPr>
              <a:t>tolist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(), </a:t>
            </a:r>
            <a:r>
              <a:rPr sz="900" spc="-10" dirty="0">
                <a:latin typeface="Consolas"/>
                <a:cs typeface="Consolas"/>
              </a:rPr>
              <a:t>list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spc="-10" dirty="0">
                <a:latin typeface="Consolas"/>
                <a:cs typeface="Consolas"/>
              </a:rPr>
              <a:t>df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900" spc="-10" dirty="0">
                <a:latin typeface="Consolas"/>
                <a:cs typeface="Consolas"/>
              </a:rPr>
              <a:t>columns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), </a:t>
            </a:r>
            <a:r>
              <a:rPr sz="900" spc="-10" dirty="0">
                <a:latin typeface="Consolas"/>
                <a:cs typeface="Consolas"/>
              </a:rPr>
              <a:t>tablefmt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</a:rPr>
              <a:t>"plain")</a:t>
            </a:r>
            <a:endParaRPr sz="9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900" dirty="0">
                <a:latin typeface="Consolas"/>
                <a:cs typeface="Consolas"/>
              </a:rPr>
              <a:t>open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dirty="0">
                <a:solidFill>
                  <a:srgbClr val="008000"/>
                </a:solidFill>
                <a:latin typeface="Consolas"/>
                <a:cs typeface="Consolas"/>
              </a:rPr>
              <a:t>'output.fwf'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,</a:t>
            </a:r>
            <a:r>
              <a:rPr sz="900" spc="-55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38761D"/>
                </a:solidFill>
                <a:latin typeface="Consolas"/>
                <a:cs typeface="Consolas"/>
              </a:rPr>
              <a:t>‘w’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).</a:t>
            </a:r>
            <a:r>
              <a:rPr sz="900" spc="-10" dirty="0">
                <a:latin typeface="Consolas"/>
                <a:cs typeface="Consolas"/>
              </a:rPr>
              <a:t>write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spc="-10" dirty="0">
                <a:latin typeface="Consolas"/>
                <a:cs typeface="Consolas"/>
              </a:rPr>
              <a:t>content)</a:t>
            </a:r>
            <a:endParaRPr sz="9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Binary</a:t>
            </a:r>
            <a:r>
              <a:rPr spc="-160" dirty="0"/>
              <a:t> </a:t>
            </a:r>
            <a:r>
              <a:rPr spc="50" dirty="0"/>
              <a:t>formats</a:t>
            </a:r>
            <a:r>
              <a:rPr spc="-120" dirty="0"/>
              <a:t> </a:t>
            </a:r>
            <a:r>
              <a:rPr spc="114" dirty="0"/>
              <a:t>for</a:t>
            </a:r>
            <a:r>
              <a:rPr spc="-155" dirty="0"/>
              <a:t> </a:t>
            </a:r>
            <a:r>
              <a:rPr spc="60" dirty="0"/>
              <a:t>tabular</a:t>
            </a:r>
            <a:r>
              <a:rPr spc="-155" dirty="0"/>
              <a:t> </a:t>
            </a:r>
            <a:r>
              <a:rPr spc="45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018988"/>
            <a:ext cx="5918200" cy="3145155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100" dirty="0">
                <a:latin typeface="Arial MT"/>
                <a:cs typeface="Arial MT"/>
              </a:rPr>
              <a:t>Binary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formats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are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more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compact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and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performant.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2100" dirty="0">
                <a:latin typeface="Arial MT"/>
                <a:cs typeface="Arial MT"/>
              </a:rPr>
              <a:t>Not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human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readable.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2100" dirty="0">
                <a:latin typeface="Arial MT"/>
                <a:cs typeface="Arial MT"/>
              </a:rPr>
              <a:t>Common</a:t>
            </a:r>
            <a:r>
              <a:rPr sz="2100" spc="-5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binary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formats: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395"/>
              </a:lnSpc>
              <a:spcBef>
                <a:spcPts val="1350"/>
              </a:spcBef>
              <a:buSzPct val="85714"/>
              <a:buChar char="●"/>
              <a:tabLst>
                <a:tab pos="469265" algn="l"/>
              </a:tabLst>
            </a:pPr>
            <a:r>
              <a:rPr sz="21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HDF5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270"/>
              </a:lnSpc>
              <a:buSzPct val="85714"/>
              <a:buChar char="●"/>
              <a:tabLst>
                <a:tab pos="469265" algn="l"/>
              </a:tabLst>
            </a:pPr>
            <a:r>
              <a:rPr sz="2100" spc="-10" dirty="0">
                <a:latin typeface="Arial MT"/>
                <a:cs typeface="Arial MT"/>
              </a:rPr>
              <a:t>MATLAB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270"/>
              </a:lnSpc>
              <a:buSzPct val="85714"/>
              <a:buChar char="●"/>
              <a:tabLst>
                <a:tab pos="469265" algn="l"/>
              </a:tabLst>
            </a:pPr>
            <a:r>
              <a:rPr sz="2100" spc="-10" dirty="0">
                <a:latin typeface="Arial MT"/>
                <a:cs typeface="Arial MT"/>
              </a:rPr>
              <a:t>NumPy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270"/>
              </a:lnSpc>
              <a:buSzPct val="85714"/>
              <a:buChar char="●"/>
              <a:tabLst>
                <a:tab pos="469265" algn="l"/>
              </a:tabLst>
            </a:pPr>
            <a:r>
              <a:rPr sz="2100" spc="-10" dirty="0">
                <a:latin typeface="Arial MT"/>
                <a:cs typeface="Arial MT"/>
              </a:rPr>
              <a:t>Apache</a:t>
            </a:r>
            <a:r>
              <a:rPr sz="2100" spc="-1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Arrow and </a:t>
            </a:r>
            <a:r>
              <a:rPr sz="2100" spc="-10" dirty="0">
                <a:latin typeface="Arial MT"/>
                <a:cs typeface="Arial MT"/>
              </a:rPr>
              <a:t>Feather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395"/>
              </a:lnSpc>
              <a:buSzPct val="85714"/>
              <a:buChar char="●"/>
              <a:tabLst>
                <a:tab pos="469265" algn="l"/>
              </a:tabLst>
            </a:pPr>
            <a:r>
              <a:rPr sz="2100" spc="-10" dirty="0">
                <a:latin typeface="Arial MT"/>
                <a:cs typeface="Arial MT"/>
              </a:rPr>
              <a:t>Excel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1535" y="2139695"/>
            <a:ext cx="2865119" cy="247153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39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6238" y="3664711"/>
            <a:ext cx="3811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80" dirty="0">
                <a:latin typeface="Arial"/>
                <a:cs typeface="Arial"/>
              </a:rPr>
              <a:t>Interpreting</a:t>
            </a:r>
            <a:r>
              <a:rPr sz="3600" b="1" spc="-90" dirty="0">
                <a:latin typeface="Arial"/>
                <a:cs typeface="Arial"/>
              </a:rPr>
              <a:t> </a:t>
            </a:r>
            <a:r>
              <a:rPr sz="3600" b="1" spc="50" dirty="0">
                <a:latin typeface="Arial"/>
                <a:cs typeface="Arial"/>
              </a:rPr>
              <a:t>data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8188" y="727099"/>
            <a:ext cx="2412343" cy="241386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HDF5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934460" cy="2818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Hierarchical</a:t>
            </a:r>
            <a:r>
              <a:rPr sz="14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data</a:t>
            </a:r>
            <a:r>
              <a:rPr sz="14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format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version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5</a:t>
            </a:r>
            <a:r>
              <a:rPr sz="1400" spc="-5" dirty="0">
                <a:solidFill>
                  <a:srgbClr val="0462C1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(.h5)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Arial MT"/>
              <a:cs typeface="Arial MT"/>
            </a:endParaRPr>
          </a:p>
          <a:p>
            <a:pPr marL="12700" marR="52069">
              <a:lnSpc>
                <a:spcPts val="1510"/>
              </a:lnSpc>
            </a:pPr>
            <a:r>
              <a:rPr sz="1400" dirty="0">
                <a:latin typeface="Arial MT"/>
                <a:cs typeface="Arial MT"/>
              </a:rPr>
              <a:t>Industry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standard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storing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numeric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structured </a:t>
            </a:r>
            <a:r>
              <a:rPr sz="1400" dirty="0">
                <a:latin typeface="Arial MT"/>
                <a:cs typeface="Arial MT"/>
              </a:rPr>
              <a:t>tabular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data.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Widely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scientific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community.</a:t>
            </a:r>
            <a:endParaRPr sz="1400">
              <a:latin typeface="Arial MT"/>
              <a:cs typeface="Arial MT"/>
            </a:endParaRPr>
          </a:p>
          <a:p>
            <a:pPr marL="469265" indent="-304165">
              <a:lnSpc>
                <a:spcPct val="100000"/>
              </a:lnSpc>
              <a:spcBef>
                <a:spcPts val="1440"/>
              </a:spcBef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Can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store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b="1" dirty="0">
                <a:latin typeface="Arial"/>
                <a:cs typeface="Arial"/>
              </a:rPr>
              <a:t>multiple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datasets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dirty="0">
                <a:latin typeface="Arial MT"/>
                <a:cs typeface="Arial MT"/>
              </a:rPr>
              <a:t>in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single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file.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370"/>
              </a:lnSpc>
              <a:spcBef>
                <a:spcPts val="455"/>
              </a:spcBef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Organize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datasets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into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b="1" dirty="0">
                <a:latin typeface="Arial"/>
                <a:cs typeface="Arial"/>
              </a:rPr>
              <a:t>hierarchical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structure</a:t>
            </a:r>
            <a:r>
              <a:rPr sz="1200" spc="-10" dirty="0">
                <a:latin typeface="Arial MT"/>
                <a:cs typeface="Arial MT"/>
              </a:rPr>
              <a:t>,</a:t>
            </a:r>
            <a:endParaRPr sz="1200">
              <a:latin typeface="Arial MT"/>
              <a:cs typeface="Arial MT"/>
            </a:endParaRPr>
          </a:p>
          <a:p>
            <a:pPr marL="469900">
              <a:lnSpc>
                <a:spcPts val="1370"/>
              </a:lnSpc>
            </a:pPr>
            <a:r>
              <a:rPr sz="1200" dirty="0">
                <a:latin typeface="Arial MT"/>
                <a:cs typeface="Arial MT"/>
              </a:rPr>
              <a:t>just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like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 </a:t>
            </a:r>
            <a:r>
              <a:rPr sz="1200" spc="-10" dirty="0">
                <a:latin typeface="Arial MT"/>
                <a:cs typeface="Arial MT"/>
              </a:rPr>
              <a:t>filesystem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370"/>
              </a:lnSpc>
              <a:spcBef>
                <a:spcPts val="455"/>
              </a:spcBef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Include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arbitrary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metadata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file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using</a:t>
            </a:r>
            <a:endParaRPr sz="1200">
              <a:latin typeface="Arial MT"/>
              <a:cs typeface="Arial MT"/>
            </a:endParaRPr>
          </a:p>
          <a:p>
            <a:pPr marL="469900">
              <a:lnSpc>
                <a:spcPts val="1370"/>
              </a:lnSpc>
            </a:pPr>
            <a:r>
              <a:rPr sz="1200" b="1" dirty="0">
                <a:latin typeface="Arial"/>
                <a:cs typeface="Arial"/>
              </a:rPr>
              <a:t>metadata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"attributes"</a:t>
            </a:r>
            <a:endParaRPr sz="1200">
              <a:latin typeface="Arial"/>
              <a:cs typeface="Arial"/>
            </a:endParaRPr>
          </a:p>
          <a:p>
            <a:pPr marL="469900" marR="5080" indent="-304800">
              <a:lnSpc>
                <a:spcPct val="90100"/>
              </a:lnSpc>
              <a:spcBef>
                <a:spcPts val="600"/>
              </a:spcBef>
              <a:buChar char="●"/>
              <a:tabLst>
                <a:tab pos="469900" algn="l"/>
              </a:tabLst>
            </a:pPr>
            <a:r>
              <a:rPr sz="1200" dirty="0">
                <a:latin typeface="Arial MT"/>
                <a:cs typeface="Arial MT"/>
              </a:rPr>
              <a:t>Uses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b="1" dirty="0">
                <a:latin typeface="Arial"/>
                <a:cs typeface="Arial"/>
              </a:rPr>
              <a:t>memory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mapping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dirty="0">
                <a:latin typeface="Arial MT"/>
                <a:cs typeface="Arial MT"/>
              </a:rPr>
              <a:t>so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entire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dataset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does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not </a:t>
            </a:r>
            <a:r>
              <a:rPr sz="1200" dirty="0">
                <a:latin typeface="Arial MT"/>
                <a:cs typeface="Arial MT"/>
              </a:rPr>
              <a:t>need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loaded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into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memory.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Memory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can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be </a:t>
            </a:r>
            <a:r>
              <a:rPr sz="1200" b="1" dirty="0">
                <a:latin typeface="Arial"/>
                <a:cs typeface="Arial"/>
              </a:rPr>
              <a:t>shared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between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processes.</a:t>
            </a:r>
            <a:endParaRPr sz="1200">
              <a:latin typeface="Arial"/>
              <a:cs typeface="Arial"/>
            </a:endParaRPr>
          </a:p>
          <a:p>
            <a:pPr marL="469265" indent="-304165">
              <a:lnSpc>
                <a:spcPct val="100000"/>
              </a:lnSpc>
              <a:spcBef>
                <a:spcPts val="455"/>
              </a:spcBef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Library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support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many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languages.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6547" y="1909459"/>
            <a:ext cx="4494638" cy="25163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14843" y="231647"/>
            <a:ext cx="1380744" cy="78638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40</a:t>
            </a:fld>
            <a:endParaRPr spc="-2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HDF5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576320" cy="2557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Advantages: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High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performance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Compact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Multiple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datasets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file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Type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information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Metadata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Parallel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reads,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shared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memory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60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Optional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compression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  <a:spcBef>
                <a:spcPts val="1440"/>
              </a:spcBef>
            </a:pP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Disadvantages: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Not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human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readable</a:t>
            </a:r>
            <a:endParaRPr sz="1400">
              <a:latin typeface="Arial MT"/>
              <a:cs typeface="Arial MT"/>
            </a:endParaRPr>
          </a:p>
          <a:p>
            <a:pPr marL="469900" marR="5080" indent="-317500">
              <a:lnSpc>
                <a:spcPts val="1510"/>
              </a:lnSpc>
              <a:spcBef>
                <a:spcPts val="110"/>
              </a:spcBef>
              <a:buChar char="●"/>
              <a:tabLst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cumbersome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when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table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size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is </a:t>
            </a:r>
            <a:r>
              <a:rPr sz="1400" dirty="0">
                <a:latin typeface="Arial MT"/>
                <a:cs typeface="Arial MT"/>
              </a:rPr>
              <a:t>not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known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advance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1978" y="1203782"/>
            <a:ext cx="3652520" cy="2745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I/O</a:t>
            </a:r>
            <a:r>
              <a:rPr sz="1400" b="1" spc="-3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in</a:t>
            </a: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 Python: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h5py</a:t>
            </a:r>
            <a:r>
              <a:rPr sz="1400" spc="-30" dirty="0">
                <a:solidFill>
                  <a:srgbClr val="0462C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library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1000" dirty="0">
                <a:latin typeface="Consolas"/>
                <a:cs typeface="Consolas"/>
              </a:rPr>
              <a:t>import</a:t>
            </a:r>
            <a:r>
              <a:rPr sz="1000" spc="-30" dirty="0">
                <a:latin typeface="Consolas"/>
                <a:cs typeface="Consolas"/>
              </a:rPr>
              <a:t> </a:t>
            </a:r>
            <a:r>
              <a:rPr sz="1000" spc="-20" dirty="0">
                <a:latin typeface="Consolas"/>
                <a:cs typeface="Consolas"/>
              </a:rPr>
              <a:t>h5py</a:t>
            </a:r>
            <a:endParaRPr sz="1000">
              <a:latin typeface="Consolas"/>
              <a:cs typeface="Consolas"/>
            </a:endParaRPr>
          </a:p>
          <a:p>
            <a:pPr marL="12700" marR="1047115">
              <a:lnSpc>
                <a:spcPct val="100000"/>
              </a:lnSpc>
            </a:pPr>
            <a:r>
              <a:rPr sz="1000" dirty="0">
                <a:solidFill>
                  <a:srgbClr val="333333"/>
                </a:solidFill>
                <a:latin typeface="Consolas"/>
                <a:cs typeface="Consolas"/>
              </a:rPr>
              <a:t>f</a:t>
            </a:r>
            <a:r>
              <a:rPr sz="1000" spc="3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solidFill>
                  <a:srgbClr val="404040"/>
                </a:solidFill>
                <a:latin typeface="Consolas"/>
                <a:cs typeface="Consolas"/>
              </a:rPr>
              <a:t>=</a:t>
            </a:r>
            <a:r>
              <a:rPr sz="1000" b="1" spc="3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000" spc="-10" dirty="0">
                <a:solidFill>
                  <a:srgbClr val="333333"/>
                </a:solidFill>
                <a:latin typeface="Consolas"/>
                <a:cs typeface="Consolas"/>
              </a:rPr>
              <a:t>h5py</a:t>
            </a:r>
            <a:r>
              <a:rPr sz="1000" b="1" spc="-1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1000" spc="-10" dirty="0">
                <a:solidFill>
                  <a:srgbClr val="333333"/>
                </a:solidFill>
                <a:latin typeface="Consolas"/>
                <a:cs typeface="Consolas"/>
              </a:rPr>
              <a:t>File</a:t>
            </a:r>
            <a:r>
              <a:rPr sz="1000" spc="-10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r>
              <a:rPr sz="1000" spc="-10" dirty="0">
                <a:solidFill>
                  <a:srgbClr val="406F9F"/>
                </a:solidFill>
                <a:latin typeface="Consolas"/>
                <a:cs typeface="Consolas"/>
              </a:rPr>
              <a:t>"mytestfile.hdf5"</a:t>
            </a:r>
            <a:r>
              <a:rPr sz="1000" spc="-10" dirty="0">
                <a:solidFill>
                  <a:srgbClr val="404040"/>
                </a:solidFill>
                <a:latin typeface="Consolas"/>
                <a:cs typeface="Consolas"/>
              </a:rPr>
              <a:t>,</a:t>
            </a:r>
            <a:r>
              <a:rPr sz="1000" spc="3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000" spc="-20" dirty="0">
                <a:solidFill>
                  <a:srgbClr val="406F9F"/>
                </a:solidFill>
                <a:latin typeface="Consolas"/>
                <a:cs typeface="Consolas"/>
              </a:rPr>
              <a:t>"w"</a:t>
            </a:r>
            <a:r>
              <a:rPr sz="1000" spc="-20" dirty="0">
                <a:solidFill>
                  <a:srgbClr val="404040"/>
                </a:solidFill>
                <a:latin typeface="Consolas"/>
                <a:cs typeface="Consolas"/>
              </a:rPr>
              <a:t>) </a:t>
            </a:r>
            <a:r>
              <a:rPr sz="1000" dirty="0">
                <a:solidFill>
                  <a:srgbClr val="333333"/>
                </a:solidFill>
                <a:latin typeface="Consolas"/>
                <a:cs typeface="Consolas"/>
              </a:rPr>
              <a:t>dset</a:t>
            </a:r>
            <a:r>
              <a:rPr sz="1000" spc="-1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000" b="1" dirty="0">
                <a:solidFill>
                  <a:srgbClr val="404040"/>
                </a:solidFill>
                <a:latin typeface="Consolas"/>
                <a:cs typeface="Consolas"/>
              </a:rPr>
              <a:t>=</a:t>
            </a:r>
            <a:r>
              <a:rPr sz="1000" b="1" spc="-1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000" spc="-10" dirty="0">
                <a:solidFill>
                  <a:srgbClr val="333333"/>
                </a:solidFill>
                <a:latin typeface="Consolas"/>
                <a:cs typeface="Consolas"/>
              </a:rPr>
              <a:t>f</a:t>
            </a:r>
            <a:r>
              <a:rPr sz="1000" b="1" spc="-1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1000" spc="-10" dirty="0">
                <a:solidFill>
                  <a:srgbClr val="333333"/>
                </a:solidFill>
                <a:latin typeface="Consolas"/>
                <a:cs typeface="Consolas"/>
              </a:rPr>
              <a:t>create_dataset</a:t>
            </a:r>
            <a:r>
              <a:rPr sz="1000" spc="-10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endParaRPr sz="1000">
              <a:latin typeface="Consolas"/>
              <a:cs typeface="Consolas"/>
            </a:endParaRPr>
          </a:p>
          <a:p>
            <a:pPr marL="292735">
              <a:lnSpc>
                <a:spcPct val="100000"/>
              </a:lnSpc>
            </a:pPr>
            <a:r>
              <a:rPr sz="1000" dirty="0">
                <a:solidFill>
                  <a:srgbClr val="406F9F"/>
                </a:solidFill>
                <a:latin typeface="Consolas"/>
                <a:cs typeface="Consolas"/>
              </a:rPr>
              <a:t>"mydataset"</a:t>
            </a:r>
            <a:r>
              <a:rPr sz="1000" dirty="0">
                <a:solidFill>
                  <a:srgbClr val="404040"/>
                </a:solidFill>
                <a:latin typeface="Consolas"/>
                <a:cs typeface="Consolas"/>
              </a:rPr>
              <a:t>,</a:t>
            </a:r>
            <a:r>
              <a:rPr sz="1000" spc="-8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404040"/>
                </a:solidFill>
                <a:latin typeface="Consolas"/>
                <a:cs typeface="Consolas"/>
              </a:rPr>
              <a:t>shape=(</a:t>
            </a:r>
            <a:r>
              <a:rPr sz="1000" dirty="0">
                <a:solidFill>
                  <a:srgbClr val="009999"/>
                </a:solidFill>
                <a:latin typeface="Consolas"/>
                <a:cs typeface="Consolas"/>
              </a:rPr>
              <a:t>100</a:t>
            </a:r>
            <a:r>
              <a:rPr sz="1000" dirty="0">
                <a:solidFill>
                  <a:srgbClr val="404040"/>
                </a:solidFill>
                <a:latin typeface="Consolas"/>
                <a:cs typeface="Consolas"/>
              </a:rPr>
              <a:t>,),</a:t>
            </a:r>
            <a:r>
              <a:rPr sz="1000" spc="-8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000" spc="-10" dirty="0">
                <a:solidFill>
                  <a:srgbClr val="333333"/>
                </a:solidFill>
                <a:latin typeface="Consolas"/>
                <a:cs typeface="Consolas"/>
              </a:rPr>
              <a:t>dtype</a:t>
            </a:r>
            <a:r>
              <a:rPr sz="1000" b="1" spc="-10" dirty="0">
                <a:solidFill>
                  <a:srgbClr val="404040"/>
                </a:solidFill>
                <a:latin typeface="Consolas"/>
                <a:cs typeface="Consolas"/>
              </a:rPr>
              <a:t>=</a:t>
            </a:r>
            <a:r>
              <a:rPr sz="1000" spc="-10" dirty="0">
                <a:solidFill>
                  <a:srgbClr val="406F9F"/>
                </a:solidFill>
                <a:latin typeface="Consolas"/>
                <a:cs typeface="Consolas"/>
              </a:rPr>
              <a:t>'i'</a:t>
            </a:r>
            <a:r>
              <a:rPr sz="1000" spc="-10" dirty="0">
                <a:solidFill>
                  <a:srgbClr val="404040"/>
                </a:solidFill>
                <a:latin typeface="Consolas"/>
                <a:cs typeface="Consolas"/>
              </a:rPr>
              <a:t>)</a:t>
            </a:r>
            <a:endParaRPr sz="1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000">
              <a:latin typeface="Consolas"/>
              <a:cs typeface="Consolas"/>
            </a:endParaRPr>
          </a:p>
          <a:p>
            <a:pPr marL="12700" marR="5080">
              <a:lnSpc>
                <a:spcPts val="1510"/>
              </a:lnSpc>
            </a:pPr>
            <a:r>
              <a:rPr sz="1400" dirty="0">
                <a:latin typeface="Arial MT"/>
                <a:cs typeface="Arial MT"/>
              </a:rPr>
              <a:t>Pandas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also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certain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types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.h5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files </a:t>
            </a:r>
            <a:r>
              <a:rPr sz="1400" dirty="0">
                <a:latin typeface="Arial MT"/>
                <a:cs typeface="Arial MT"/>
              </a:rPr>
              <a:t>(using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/>
              </a:rPr>
              <a:t>PyTables</a:t>
            </a:r>
            <a:r>
              <a:rPr sz="1400" spc="-10" dirty="0"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  <a:p>
            <a:pPr marL="12700" marR="419100">
              <a:lnSpc>
                <a:spcPct val="100000"/>
              </a:lnSpc>
              <a:spcBef>
                <a:spcPts val="1555"/>
              </a:spcBef>
            </a:pPr>
            <a:r>
              <a:rPr sz="1000" spc="-10" dirty="0">
                <a:solidFill>
                  <a:srgbClr val="212121"/>
                </a:solidFill>
                <a:latin typeface="Consolas"/>
                <a:cs typeface="Consolas"/>
              </a:rPr>
              <a:t>pd</a:t>
            </a:r>
            <a:r>
              <a:rPr sz="1000" spc="-10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000" spc="-10" dirty="0">
                <a:solidFill>
                  <a:srgbClr val="212121"/>
                </a:solidFill>
                <a:latin typeface="Consolas"/>
                <a:cs typeface="Consolas"/>
              </a:rPr>
              <a:t>read_hdf(</a:t>
            </a:r>
            <a:r>
              <a:rPr sz="1000" spc="-10" dirty="0">
                <a:solidFill>
                  <a:srgbClr val="406F9F"/>
                </a:solidFill>
                <a:latin typeface="Consolas"/>
                <a:cs typeface="Consolas"/>
              </a:rPr>
              <a:t>'store_tl.h5'</a:t>
            </a:r>
            <a:r>
              <a:rPr sz="1000" spc="-10" dirty="0">
                <a:solidFill>
                  <a:srgbClr val="212121"/>
                </a:solidFill>
                <a:latin typeface="Consolas"/>
                <a:cs typeface="Consolas"/>
              </a:rPr>
              <a:t>,</a:t>
            </a:r>
            <a:r>
              <a:rPr sz="1000" spc="105" dirty="0">
                <a:solidFill>
                  <a:srgbClr val="212121"/>
                </a:solidFill>
                <a:latin typeface="Consolas"/>
                <a:cs typeface="Consolas"/>
              </a:rPr>
              <a:t> </a:t>
            </a:r>
            <a:r>
              <a:rPr sz="1000" spc="-10" dirty="0">
                <a:solidFill>
                  <a:srgbClr val="406F9F"/>
                </a:solidFill>
                <a:latin typeface="Consolas"/>
                <a:cs typeface="Consolas"/>
              </a:rPr>
              <a:t>'table'</a:t>
            </a:r>
            <a:r>
              <a:rPr sz="1000" spc="-10" dirty="0">
                <a:solidFill>
                  <a:srgbClr val="212121"/>
                </a:solidFill>
                <a:latin typeface="Consolas"/>
                <a:cs typeface="Consolas"/>
              </a:rPr>
              <a:t>) df</a:t>
            </a:r>
            <a:r>
              <a:rPr sz="1000" spc="-10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000" spc="-10" dirty="0">
                <a:solidFill>
                  <a:srgbClr val="212121"/>
                </a:solidFill>
                <a:latin typeface="Consolas"/>
                <a:cs typeface="Consolas"/>
              </a:rPr>
              <a:t>to_hdf(</a:t>
            </a:r>
            <a:r>
              <a:rPr sz="1000" spc="-10" dirty="0">
                <a:solidFill>
                  <a:srgbClr val="406F9F"/>
                </a:solidFill>
                <a:latin typeface="Consolas"/>
                <a:cs typeface="Consolas"/>
              </a:rPr>
              <a:t>'store_tl.h5'</a:t>
            </a:r>
            <a:r>
              <a:rPr sz="1000" spc="-10" dirty="0">
                <a:solidFill>
                  <a:srgbClr val="212121"/>
                </a:solidFill>
                <a:latin typeface="Consolas"/>
                <a:cs typeface="Consolas"/>
              </a:rPr>
              <a:t>,</a:t>
            </a:r>
            <a:r>
              <a:rPr sz="1000" spc="25" dirty="0">
                <a:solidFill>
                  <a:srgbClr val="212121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406F9F"/>
                </a:solidFill>
                <a:latin typeface="Consolas"/>
                <a:cs typeface="Consolas"/>
              </a:rPr>
              <a:t>'table'</a:t>
            </a:r>
            <a:r>
              <a:rPr sz="1000" dirty="0">
                <a:solidFill>
                  <a:srgbClr val="212121"/>
                </a:solidFill>
                <a:latin typeface="Consolas"/>
                <a:cs typeface="Consolas"/>
              </a:rPr>
              <a:t>,</a:t>
            </a:r>
            <a:r>
              <a:rPr sz="1000" spc="25" dirty="0">
                <a:solidFill>
                  <a:srgbClr val="212121"/>
                </a:solidFill>
                <a:latin typeface="Consolas"/>
                <a:cs typeface="Consolas"/>
              </a:rPr>
              <a:t> </a:t>
            </a:r>
            <a:r>
              <a:rPr sz="1000" spc="-10" dirty="0">
                <a:solidFill>
                  <a:srgbClr val="212121"/>
                </a:solidFill>
                <a:latin typeface="Consolas"/>
                <a:cs typeface="Consolas"/>
              </a:rPr>
              <a:t>append</a:t>
            </a:r>
            <a:r>
              <a:rPr sz="1000" spc="-1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000" spc="-10" dirty="0">
                <a:solidFill>
                  <a:srgbClr val="006F1F"/>
                </a:solidFill>
                <a:latin typeface="Consolas"/>
                <a:cs typeface="Consolas"/>
              </a:rPr>
              <a:t>True</a:t>
            </a:r>
            <a:r>
              <a:rPr sz="1000" spc="-10" dirty="0">
                <a:solidFill>
                  <a:srgbClr val="212121"/>
                </a:solidFill>
                <a:latin typeface="Consolas"/>
                <a:cs typeface="Consolas"/>
              </a:rPr>
              <a:t>)</a:t>
            </a:r>
            <a:endParaRPr sz="1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Consolas"/>
              <a:cs typeface="Consolas"/>
            </a:endParaRPr>
          </a:p>
          <a:p>
            <a:pPr marL="12700" marR="1466215">
              <a:lnSpc>
                <a:spcPct val="100000"/>
              </a:lnSpc>
            </a:pPr>
            <a:r>
              <a:rPr sz="1000" dirty="0">
                <a:solidFill>
                  <a:srgbClr val="212121"/>
                </a:solidFill>
                <a:latin typeface="Consolas"/>
                <a:cs typeface="Consolas"/>
              </a:rPr>
              <a:t>store</a:t>
            </a:r>
            <a:r>
              <a:rPr sz="1000" spc="-15" dirty="0">
                <a:solidFill>
                  <a:srgbClr val="212121"/>
                </a:solidFill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000" spc="-2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000" spc="-10" dirty="0">
                <a:solidFill>
                  <a:srgbClr val="212121"/>
                </a:solidFill>
                <a:latin typeface="Consolas"/>
                <a:cs typeface="Consolas"/>
              </a:rPr>
              <a:t>pd</a:t>
            </a:r>
            <a:r>
              <a:rPr sz="1000" spc="-10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000" spc="-10" dirty="0">
                <a:solidFill>
                  <a:srgbClr val="212121"/>
                </a:solidFill>
                <a:latin typeface="Consolas"/>
                <a:cs typeface="Consolas"/>
              </a:rPr>
              <a:t>HDFStore(</a:t>
            </a:r>
            <a:r>
              <a:rPr sz="1000" spc="-10" dirty="0">
                <a:solidFill>
                  <a:srgbClr val="406F9F"/>
                </a:solidFill>
                <a:latin typeface="Consolas"/>
                <a:cs typeface="Consolas"/>
              </a:rPr>
              <a:t>'store.h5'</a:t>
            </a:r>
            <a:r>
              <a:rPr sz="1000" spc="-10" dirty="0">
                <a:solidFill>
                  <a:srgbClr val="212121"/>
                </a:solidFill>
                <a:latin typeface="Consolas"/>
                <a:cs typeface="Consolas"/>
              </a:rPr>
              <a:t>) store[</a:t>
            </a:r>
            <a:r>
              <a:rPr sz="1000" spc="-10" dirty="0">
                <a:solidFill>
                  <a:srgbClr val="406F9F"/>
                </a:solidFill>
                <a:latin typeface="Consolas"/>
                <a:cs typeface="Consolas"/>
              </a:rPr>
              <a:t>'mydataset'</a:t>
            </a:r>
            <a:r>
              <a:rPr sz="1000" spc="-10" dirty="0">
                <a:latin typeface="Consolas"/>
                <a:cs typeface="Consolas"/>
              </a:rPr>
              <a:t>]</a:t>
            </a:r>
            <a:endParaRPr sz="100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14843" y="231647"/>
            <a:ext cx="1380744" cy="78638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MATLAB</a:t>
            </a:r>
            <a:r>
              <a:rPr spc="-204" dirty="0"/>
              <a:t> </a:t>
            </a:r>
            <a:r>
              <a:rPr spc="40" dirty="0"/>
              <a:t>files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689985" cy="2194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Proprietary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format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MATLAB</a:t>
            </a:r>
            <a:r>
              <a:rPr sz="1400" spc="-40" dirty="0">
                <a:solidFill>
                  <a:srgbClr val="0462C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software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spc="-10" dirty="0">
                <a:latin typeface="Arial MT"/>
                <a:cs typeface="Arial MT"/>
              </a:rPr>
              <a:t>(.mat)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Arial MT"/>
              <a:cs typeface="Arial MT"/>
            </a:endParaRPr>
          </a:p>
          <a:p>
            <a:pPr marL="12700" marR="280035">
              <a:lnSpc>
                <a:spcPts val="1510"/>
              </a:lnSpc>
            </a:pPr>
            <a:r>
              <a:rPr sz="1400" dirty="0">
                <a:latin typeface="Arial MT"/>
                <a:cs typeface="Arial MT"/>
              </a:rPr>
              <a:t>Common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exchange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industry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and </a:t>
            </a:r>
            <a:r>
              <a:rPr sz="1400" spc="-10" dirty="0">
                <a:latin typeface="Arial MT"/>
                <a:cs typeface="Arial MT"/>
              </a:rPr>
              <a:t>academia.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  <a:spcBef>
                <a:spcPts val="1410"/>
              </a:spcBef>
            </a:pP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store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multiple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named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arrays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various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other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structures.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 MT"/>
              <a:cs typeface="Arial MT"/>
            </a:endParaRPr>
          </a:p>
          <a:p>
            <a:pPr marL="12700" marR="5080">
              <a:lnSpc>
                <a:spcPts val="1510"/>
              </a:lnSpc>
            </a:pPr>
            <a:r>
              <a:rPr sz="1400" dirty="0">
                <a:latin typeface="Arial MT"/>
                <a:cs typeface="Arial MT"/>
              </a:rPr>
              <a:t>Newer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versions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MATLAB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(R2006b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later) </a:t>
            </a:r>
            <a:r>
              <a:rPr sz="1400" dirty="0">
                <a:latin typeface="Arial MT"/>
                <a:cs typeface="Arial MT"/>
              </a:rPr>
              <a:t>now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store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HDF5-</a:t>
            </a:r>
            <a:r>
              <a:rPr sz="1400" dirty="0">
                <a:latin typeface="Arial MT"/>
                <a:cs typeface="Arial MT"/>
              </a:rPr>
              <a:t>based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files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(.mat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v7.3)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73837" y="456129"/>
            <a:ext cx="3294768" cy="126903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911978" y="1777746"/>
            <a:ext cx="3674745" cy="1398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I/O</a:t>
            </a:r>
            <a:r>
              <a:rPr sz="1400" b="1" spc="-3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in</a:t>
            </a: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 Python: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10"/>
              </a:lnSpc>
            </a:pPr>
            <a:r>
              <a:rPr sz="1400" dirty="0">
                <a:latin typeface="Arial MT"/>
                <a:cs typeface="Arial MT"/>
              </a:rPr>
              <a:t>Scipy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library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includes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functions</a:t>
            </a:r>
            <a:r>
              <a:rPr sz="1400" spc="-45" dirty="0">
                <a:solidFill>
                  <a:srgbClr val="0462C1"/>
                </a:solidFill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loading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and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saving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.mat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files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scipy.io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package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spcBef>
                <a:spcPts val="1390"/>
              </a:spcBef>
              <a:buChar char="●"/>
              <a:tabLst>
                <a:tab pos="469265" algn="l"/>
              </a:tabLst>
            </a:pPr>
            <a:r>
              <a:rPr sz="1400" spc="-10" dirty="0">
                <a:latin typeface="Consolas"/>
                <a:cs typeface="Consolas"/>
              </a:rPr>
              <a:t>scipy.io.loadmat</a:t>
            </a:r>
            <a:endParaRPr sz="1400">
              <a:latin typeface="Consolas"/>
              <a:cs typeface="Consolas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Consolas"/>
                <a:cs typeface="Consolas"/>
              </a:rPr>
              <a:t>scipy.io.savemat</a:t>
            </a:r>
            <a:endParaRPr sz="1400">
              <a:latin typeface="Consolas"/>
              <a:cs typeface="Consolas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Consolas"/>
                <a:cs typeface="Consolas"/>
              </a:rPr>
              <a:t>scipy.io.whosmat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72185"/>
            <a:ext cx="144970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NumPy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615054" cy="3018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NumPy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built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support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two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lightweight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binary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formats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storing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NumPy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arrays: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spcBef>
                <a:spcPts val="1405"/>
              </a:spcBef>
              <a:buFont typeface="Arial MT"/>
              <a:buChar char="●"/>
              <a:tabLst>
                <a:tab pos="469265" algn="l"/>
              </a:tabLst>
            </a:pPr>
            <a:r>
              <a:rPr sz="1400" spc="-20" dirty="0">
                <a:solidFill>
                  <a:srgbClr val="4985E8"/>
                </a:solidFill>
                <a:latin typeface="Consolas"/>
                <a:cs typeface="Consolas"/>
              </a:rPr>
              <a:t>.npy</a:t>
            </a:r>
            <a:r>
              <a:rPr sz="1400" spc="-355" dirty="0">
                <a:solidFill>
                  <a:srgbClr val="4985E8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Arial MT"/>
                <a:cs typeface="Arial MT"/>
              </a:rPr>
              <a:t>files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contain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single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numpy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arrays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Font typeface="Arial MT"/>
              <a:buChar char="●"/>
              <a:tabLst>
                <a:tab pos="469265" algn="l"/>
              </a:tabLst>
            </a:pPr>
            <a:r>
              <a:rPr sz="1400" spc="-20" dirty="0">
                <a:solidFill>
                  <a:srgbClr val="4985E8"/>
                </a:solidFill>
                <a:latin typeface="Consolas"/>
                <a:cs typeface="Consolas"/>
              </a:rPr>
              <a:t>.npz</a:t>
            </a:r>
            <a:r>
              <a:rPr sz="1400" spc="-355" dirty="0">
                <a:solidFill>
                  <a:srgbClr val="4985E8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Arial MT"/>
                <a:cs typeface="Arial MT"/>
              </a:rPr>
              <a:t>files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contain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multiple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arrays</a:t>
            </a:r>
            <a:endParaRPr sz="1400">
              <a:latin typeface="Arial MT"/>
              <a:cs typeface="Arial MT"/>
            </a:endParaRPr>
          </a:p>
          <a:p>
            <a:pPr marL="12700" marR="13970">
              <a:lnSpc>
                <a:spcPct val="91200"/>
              </a:lnSpc>
              <a:spcBef>
                <a:spcPts val="1575"/>
              </a:spcBef>
            </a:pPr>
            <a:r>
              <a:rPr sz="1400" spc="-25" dirty="0">
                <a:solidFill>
                  <a:srgbClr val="4985E8"/>
                </a:solidFill>
                <a:latin typeface="Consolas"/>
                <a:cs typeface="Consolas"/>
              </a:rPr>
              <a:t>.npz</a:t>
            </a:r>
            <a:r>
              <a:rPr sz="1400" spc="-355" dirty="0">
                <a:solidFill>
                  <a:srgbClr val="4985E8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Arial MT"/>
                <a:cs typeface="Arial MT"/>
              </a:rPr>
              <a:t>files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actually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zipped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archives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.npy </a:t>
            </a:r>
            <a:r>
              <a:rPr sz="1400" dirty="0">
                <a:latin typeface="Arial MT"/>
                <a:cs typeface="Arial MT"/>
              </a:rPr>
              <a:t>files.</a:t>
            </a:r>
            <a:r>
              <a:rPr sz="1400" spc="-1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Arrays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4985E8"/>
                </a:solidFill>
                <a:latin typeface="Consolas"/>
                <a:cs typeface="Consolas"/>
              </a:rPr>
              <a:t>.npz</a:t>
            </a:r>
            <a:r>
              <a:rPr sz="1400" spc="-355" dirty="0">
                <a:solidFill>
                  <a:srgbClr val="4985E8"/>
                </a:solidFill>
                <a:latin typeface="Consolas"/>
                <a:cs typeface="Consolas"/>
              </a:rPr>
              <a:t> </a:t>
            </a:r>
            <a:r>
              <a:rPr sz="1400" dirty="0">
                <a:latin typeface="Arial MT"/>
                <a:cs typeface="Arial MT"/>
              </a:rPr>
              <a:t>files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named.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The </a:t>
            </a:r>
            <a:r>
              <a:rPr sz="1400" dirty="0">
                <a:latin typeface="Arial MT"/>
                <a:cs typeface="Arial MT"/>
              </a:rPr>
              <a:t>format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also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supports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compression.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10"/>
              </a:lnSpc>
              <a:spcBef>
                <a:spcPts val="1430"/>
              </a:spcBef>
            </a:pP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Advantages</a:t>
            </a:r>
            <a:r>
              <a:rPr sz="1400" b="1" spc="-4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and</a:t>
            </a:r>
            <a:r>
              <a:rPr sz="1400" b="1" spc="-7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Disadvantages</a:t>
            </a:r>
            <a:endParaRPr sz="1400">
              <a:latin typeface="Arial"/>
              <a:cs typeface="Arial"/>
            </a:endParaRPr>
          </a:p>
          <a:p>
            <a:pPr marL="469265" indent="-304165">
              <a:lnSpc>
                <a:spcPts val="1300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Fast,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compact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295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Supports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memory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mapping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295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Built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support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NumPy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295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No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metadata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370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Not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standardized,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less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portable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than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H5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3640" y="237743"/>
            <a:ext cx="2511552" cy="10863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666990" y="2116201"/>
            <a:ext cx="304800" cy="166370"/>
          </a:xfrm>
          <a:custGeom>
            <a:avLst/>
            <a:gdLst/>
            <a:ahLst/>
            <a:cxnLst/>
            <a:rect l="l" t="t" r="r" b="b"/>
            <a:pathLst>
              <a:path w="304800" h="166369">
                <a:moveTo>
                  <a:pt x="304800" y="0"/>
                </a:moveTo>
                <a:lnTo>
                  <a:pt x="0" y="0"/>
                </a:lnTo>
                <a:lnTo>
                  <a:pt x="0" y="166116"/>
                </a:lnTo>
                <a:lnTo>
                  <a:pt x="304800" y="166116"/>
                </a:lnTo>
                <a:lnTo>
                  <a:pt x="3048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11978" y="1557020"/>
            <a:ext cx="11728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I/O</a:t>
            </a:r>
            <a:r>
              <a:rPr sz="1400" b="1" spc="-3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in</a:t>
            </a: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 Python: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4911978" y="1942592"/>
            <a:ext cx="32258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87CC"/>
                </a:solidFill>
                <a:latin typeface="Consolas"/>
                <a:cs typeface="Consolas"/>
                <a:hlinkClick r:id="rId3"/>
              </a:rPr>
              <a:t>load</a:t>
            </a:r>
            <a:r>
              <a:rPr sz="1100" dirty="0">
                <a:solidFill>
                  <a:srgbClr val="333333"/>
                </a:solidFill>
                <a:latin typeface="Consolas"/>
                <a:cs typeface="Consolas"/>
              </a:rPr>
              <a:t>(file[,</a:t>
            </a:r>
            <a:r>
              <a:rPr sz="1100" spc="-5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333333"/>
                </a:solidFill>
                <a:latin typeface="Consolas"/>
                <a:cs typeface="Consolas"/>
              </a:rPr>
              <a:t>mmap_mode,</a:t>
            </a:r>
            <a:r>
              <a:rPr sz="1100" spc="-5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333333"/>
                </a:solidFill>
                <a:latin typeface="Consolas"/>
                <a:cs typeface="Consolas"/>
              </a:rPr>
              <a:t>allow_pickle,</a:t>
            </a:r>
            <a:r>
              <a:rPr sz="1100" spc="-5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333333"/>
                </a:solidFill>
                <a:latin typeface="Consolas"/>
                <a:cs typeface="Consolas"/>
              </a:rPr>
              <a:t>...])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1978" y="2093468"/>
            <a:ext cx="31508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Load</a:t>
            </a:r>
            <a:r>
              <a:rPr sz="1100" spc="-2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arrays</a:t>
            </a:r>
            <a:r>
              <a:rPr sz="1100" spc="-2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or</a:t>
            </a:r>
            <a:r>
              <a:rPr sz="1100" spc="-2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pickled</a:t>
            </a:r>
            <a:r>
              <a:rPr sz="1100" spc="-2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objects</a:t>
            </a:r>
            <a:r>
              <a:rPr sz="1100" spc="-2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from</a:t>
            </a:r>
            <a:r>
              <a:rPr sz="1100" spc="-20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666666"/>
                </a:solidFill>
                <a:latin typeface="Consolas"/>
                <a:cs typeface="Consolas"/>
              </a:rPr>
              <a:t>.npy,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24190" y="2116201"/>
            <a:ext cx="317500" cy="16637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1245"/>
              </a:lnSpc>
            </a:pPr>
            <a:r>
              <a:rPr sz="1100" spc="-20" dirty="0">
                <a:solidFill>
                  <a:srgbClr val="666666"/>
                </a:solidFill>
                <a:latin typeface="Consolas"/>
                <a:cs typeface="Consolas"/>
              </a:rPr>
              <a:t>.npz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94014" y="2093468"/>
            <a:ext cx="1778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666666"/>
                </a:solidFill>
                <a:latin typeface="Consolas"/>
                <a:cs typeface="Consolas"/>
              </a:rPr>
              <a:t>or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1978" y="2171547"/>
            <a:ext cx="3378200" cy="5080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pickled</a:t>
            </a:r>
            <a:r>
              <a:rPr sz="1100" spc="-3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666666"/>
                </a:solidFill>
                <a:latin typeface="Consolas"/>
                <a:cs typeface="Consolas"/>
              </a:rPr>
              <a:t>files.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100" b="1" dirty="0">
                <a:solidFill>
                  <a:srgbClr val="0087CC"/>
                </a:solidFill>
                <a:latin typeface="Consolas"/>
                <a:cs typeface="Consolas"/>
                <a:hlinkClick r:id="rId4"/>
              </a:rPr>
              <a:t>save</a:t>
            </a:r>
            <a:r>
              <a:rPr sz="1100" dirty="0">
                <a:solidFill>
                  <a:srgbClr val="333333"/>
                </a:solidFill>
                <a:latin typeface="Consolas"/>
                <a:cs typeface="Consolas"/>
              </a:rPr>
              <a:t>(file,</a:t>
            </a:r>
            <a:r>
              <a:rPr sz="1100" spc="-4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333333"/>
                </a:solidFill>
                <a:latin typeface="Consolas"/>
                <a:cs typeface="Consolas"/>
              </a:rPr>
              <a:t>arr[,</a:t>
            </a:r>
            <a:r>
              <a:rPr sz="1100" spc="-4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333333"/>
                </a:solidFill>
                <a:latin typeface="Consolas"/>
                <a:cs typeface="Consolas"/>
              </a:rPr>
              <a:t>allow_pickle,</a:t>
            </a:r>
            <a:r>
              <a:rPr sz="1100" spc="-4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333333"/>
                </a:solidFill>
                <a:latin typeface="Consolas"/>
                <a:cs typeface="Consolas"/>
              </a:rPr>
              <a:t>fix_imports])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71790" y="2658745"/>
            <a:ext cx="317500" cy="16637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1245"/>
              </a:lnSpc>
            </a:pPr>
            <a:r>
              <a:rPr sz="1100" spc="-20" dirty="0">
                <a:solidFill>
                  <a:srgbClr val="666666"/>
                </a:solidFill>
                <a:latin typeface="Consolas"/>
                <a:cs typeface="Consolas"/>
              </a:rPr>
              <a:t>.npy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1978" y="2636266"/>
            <a:ext cx="2997200" cy="5842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1190"/>
              </a:lnSpc>
              <a:spcBef>
                <a:spcPts val="250"/>
              </a:spcBef>
            </a:pP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Save</a:t>
            </a:r>
            <a:r>
              <a:rPr sz="1100" spc="-20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an</a:t>
            </a:r>
            <a:r>
              <a:rPr sz="1100" spc="-20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array</a:t>
            </a:r>
            <a:r>
              <a:rPr sz="1100" spc="-1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to</a:t>
            </a:r>
            <a:r>
              <a:rPr sz="1100" spc="-20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a</a:t>
            </a:r>
            <a:r>
              <a:rPr sz="1100" spc="-1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binary</a:t>
            </a:r>
            <a:r>
              <a:rPr sz="1100" spc="-20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file</a:t>
            </a:r>
            <a:r>
              <a:rPr sz="1100" spc="-20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in</a:t>
            </a:r>
            <a:r>
              <a:rPr sz="1100" spc="-1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666666"/>
                </a:solidFill>
                <a:latin typeface="Consolas"/>
                <a:cs typeface="Consolas"/>
              </a:rPr>
              <a:t>NumPy format.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1100" b="1" dirty="0">
                <a:solidFill>
                  <a:srgbClr val="0087CC"/>
                </a:solidFill>
                <a:latin typeface="Consolas"/>
                <a:cs typeface="Consolas"/>
                <a:hlinkClick r:id="rId5"/>
              </a:rPr>
              <a:t>savez</a:t>
            </a:r>
            <a:r>
              <a:rPr sz="1100" dirty="0">
                <a:solidFill>
                  <a:srgbClr val="333333"/>
                </a:solidFill>
                <a:latin typeface="Consolas"/>
                <a:cs typeface="Consolas"/>
              </a:rPr>
              <a:t>(file,</a:t>
            </a:r>
            <a:r>
              <a:rPr sz="1100" spc="-4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333333"/>
                </a:solidFill>
                <a:latin typeface="Consolas"/>
                <a:cs typeface="Consolas"/>
              </a:rPr>
              <a:t>*args,</a:t>
            </a:r>
            <a:r>
              <a:rPr sz="1100" spc="-4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333333"/>
                </a:solidFill>
                <a:latin typeface="Consolas"/>
                <a:cs typeface="Consolas"/>
              </a:rPr>
              <a:t>**kwds)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11978" y="3177286"/>
            <a:ext cx="31496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Save</a:t>
            </a:r>
            <a:r>
              <a:rPr sz="1100" spc="-2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several</a:t>
            </a:r>
            <a:r>
              <a:rPr sz="1100" spc="-2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arrays</a:t>
            </a:r>
            <a:r>
              <a:rPr sz="1100" spc="-20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into</a:t>
            </a:r>
            <a:r>
              <a:rPr sz="1100" spc="-2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a</a:t>
            </a:r>
            <a:r>
              <a:rPr sz="1100" spc="-2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single</a:t>
            </a:r>
            <a:r>
              <a:rPr sz="1100" spc="-20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file</a:t>
            </a:r>
            <a:r>
              <a:rPr sz="1100" spc="-25" dirty="0">
                <a:solidFill>
                  <a:srgbClr val="666666"/>
                </a:solidFill>
                <a:latin typeface="Consolas"/>
                <a:cs typeface="Consolas"/>
              </a:rPr>
              <a:t> in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14390" y="3350640"/>
            <a:ext cx="317500" cy="16637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1245"/>
              </a:lnSpc>
            </a:pPr>
            <a:r>
              <a:rPr sz="1100" spc="-20" dirty="0">
                <a:solidFill>
                  <a:srgbClr val="666666"/>
                </a:solidFill>
                <a:latin typeface="Consolas"/>
                <a:cs typeface="Consolas"/>
              </a:rPr>
              <a:t>.npz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11978" y="3328161"/>
            <a:ext cx="19310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4300" algn="l"/>
              </a:tabLst>
            </a:pPr>
            <a:r>
              <a:rPr sz="1100" spc="-10" dirty="0">
                <a:solidFill>
                  <a:srgbClr val="666666"/>
                </a:solidFill>
                <a:latin typeface="Consolas"/>
                <a:cs typeface="Consolas"/>
              </a:rPr>
              <a:t>uncompressed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	</a:t>
            </a:r>
            <a:r>
              <a:rPr sz="1100" spc="-10" dirty="0">
                <a:solidFill>
                  <a:srgbClr val="666666"/>
                </a:solidFill>
                <a:latin typeface="Consolas"/>
                <a:cs typeface="Consolas"/>
              </a:rPr>
              <a:t>format.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11978" y="3869537"/>
            <a:ext cx="7874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666666"/>
                </a:solidFill>
                <a:latin typeface="Consolas"/>
                <a:cs typeface="Consolas"/>
              </a:rPr>
              <a:t>compressed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61990" y="3891724"/>
            <a:ext cx="317500" cy="16637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1250"/>
              </a:lnSpc>
            </a:pPr>
            <a:r>
              <a:rPr sz="1100" spc="-20" dirty="0">
                <a:solidFill>
                  <a:srgbClr val="666666"/>
                </a:solidFill>
                <a:latin typeface="Consolas"/>
                <a:cs typeface="Consolas"/>
              </a:rPr>
              <a:t>.npz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11978" y="3567810"/>
            <a:ext cx="3149600" cy="495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55"/>
              </a:lnSpc>
              <a:spcBef>
                <a:spcPts val="100"/>
              </a:spcBef>
            </a:pPr>
            <a:r>
              <a:rPr sz="1100" b="1" dirty="0">
                <a:solidFill>
                  <a:srgbClr val="0087CC"/>
                </a:solidFill>
                <a:latin typeface="Consolas"/>
                <a:cs typeface="Consolas"/>
                <a:hlinkClick r:id="rId6"/>
              </a:rPr>
              <a:t>savez_compressed</a:t>
            </a:r>
            <a:r>
              <a:rPr sz="1100" dirty="0">
                <a:solidFill>
                  <a:srgbClr val="333333"/>
                </a:solidFill>
                <a:latin typeface="Consolas"/>
                <a:cs typeface="Consolas"/>
              </a:rPr>
              <a:t>(file,</a:t>
            </a:r>
            <a:r>
              <a:rPr sz="1100" spc="-35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333333"/>
                </a:solidFill>
                <a:latin typeface="Consolas"/>
                <a:cs typeface="Consolas"/>
              </a:rPr>
              <a:t>*args,</a:t>
            </a:r>
            <a:r>
              <a:rPr sz="1100" spc="-3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solidFill>
                  <a:srgbClr val="333333"/>
                </a:solidFill>
                <a:latin typeface="Consolas"/>
                <a:cs typeface="Consolas"/>
              </a:rPr>
              <a:t>**kwds)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ts val="1190"/>
              </a:lnSpc>
            </a:pP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Save</a:t>
            </a:r>
            <a:r>
              <a:rPr sz="1100" spc="-2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several</a:t>
            </a:r>
            <a:r>
              <a:rPr sz="1100" spc="-2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arrays</a:t>
            </a:r>
            <a:r>
              <a:rPr sz="1100" spc="-20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into</a:t>
            </a:r>
            <a:r>
              <a:rPr sz="1100" spc="-2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a</a:t>
            </a:r>
            <a:r>
              <a:rPr sz="1100" spc="-2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single</a:t>
            </a:r>
            <a:r>
              <a:rPr sz="1100" spc="-20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66"/>
                </a:solidFill>
                <a:latin typeface="Consolas"/>
                <a:cs typeface="Consolas"/>
              </a:rPr>
              <a:t>file</a:t>
            </a:r>
            <a:r>
              <a:rPr sz="1100" spc="-25" dirty="0">
                <a:solidFill>
                  <a:srgbClr val="666666"/>
                </a:solidFill>
                <a:latin typeface="Consolas"/>
                <a:cs typeface="Consolas"/>
              </a:rPr>
              <a:t> in</a:t>
            </a:r>
            <a:endParaRPr sz="1100">
              <a:latin typeface="Consolas"/>
              <a:cs typeface="Consolas"/>
            </a:endParaRPr>
          </a:p>
          <a:p>
            <a:pPr marL="1231900">
              <a:lnSpc>
                <a:spcPts val="1255"/>
              </a:lnSpc>
            </a:pPr>
            <a:r>
              <a:rPr sz="1100" spc="-10" dirty="0">
                <a:solidFill>
                  <a:srgbClr val="666666"/>
                </a:solidFill>
                <a:latin typeface="Consolas"/>
                <a:cs typeface="Consolas"/>
              </a:rPr>
              <a:t>format.</a:t>
            </a:r>
            <a:endParaRPr sz="11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Excel</a:t>
            </a:r>
            <a:r>
              <a:rPr spc="-150" dirty="0"/>
              <a:t> </a:t>
            </a:r>
            <a:r>
              <a:rPr spc="90" dirty="0"/>
              <a:t>format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177540" cy="1607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Very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common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proprietary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format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in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Microsoft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Excel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spcBef>
                <a:spcPts val="1440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XLS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files,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XLSX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files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  <a:spcBef>
                <a:spcPts val="1430"/>
              </a:spcBef>
            </a:pP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Advantages: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Works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with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products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Keeps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“formatting”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(colors,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etc.)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550" y="2966466"/>
            <a:ext cx="1946275" cy="81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0"/>
              </a:spcBef>
            </a:pP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Disadvantages: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Keeps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“formatting”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Not</a:t>
            </a:r>
            <a:r>
              <a:rPr sz="1400" spc="-10" dirty="0">
                <a:latin typeface="Arial MT"/>
                <a:cs typeface="Arial MT"/>
              </a:rPr>
              <a:t> portable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Proprietary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1978" y="2389708"/>
            <a:ext cx="11728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I/O</a:t>
            </a:r>
            <a:r>
              <a:rPr sz="1400" b="1" spc="-3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in</a:t>
            </a: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 Python: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1978" y="2782062"/>
            <a:ext cx="3523615" cy="4318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sz="1400" dirty="0">
                <a:latin typeface="Arial MT"/>
                <a:cs typeface="Arial MT"/>
              </a:rPr>
              <a:t>Pandas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function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(</a:t>
            </a:r>
            <a:r>
              <a:rPr sz="1400" spc="-10" dirty="0">
                <a:latin typeface="Consolas"/>
                <a:cs typeface="Consolas"/>
              </a:rPr>
              <a:t>read_excel</a:t>
            </a:r>
            <a:r>
              <a:rPr sz="1400" spc="-10" dirty="0">
                <a:latin typeface="Arial MT"/>
                <a:cs typeface="Arial MT"/>
              </a:rPr>
              <a:t>)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method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write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(</a:t>
            </a:r>
            <a:r>
              <a:rPr sz="1400" spc="-10" dirty="0">
                <a:latin typeface="Consolas"/>
                <a:cs typeface="Consolas"/>
              </a:rPr>
              <a:t>DataFrame.to_excel</a:t>
            </a:r>
            <a:r>
              <a:rPr sz="1400" spc="-10" dirty="0"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11978" y="3373069"/>
            <a:ext cx="3820795" cy="822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Also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see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http://www.python-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excel.org/</a:t>
            </a:r>
            <a:r>
              <a:rPr sz="1400" dirty="0">
                <a:solidFill>
                  <a:srgbClr val="0462C1"/>
                </a:solidFill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info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on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other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libraries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working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with</a:t>
            </a:r>
            <a:r>
              <a:rPr sz="1400" spc="-20" dirty="0">
                <a:latin typeface="Arial MT"/>
                <a:cs typeface="Arial MT"/>
              </a:rPr>
              <a:t> Excel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spcBef>
                <a:spcPts val="1390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Consolas"/>
                <a:cs typeface="Consolas"/>
              </a:rPr>
              <a:t>xlrd,</a:t>
            </a:r>
            <a:r>
              <a:rPr sz="1400" spc="-35" dirty="0">
                <a:latin typeface="Consolas"/>
                <a:cs typeface="Consolas"/>
              </a:rPr>
              <a:t> </a:t>
            </a:r>
            <a:r>
              <a:rPr sz="1400" spc="-20" dirty="0">
                <a:latin typeface="Consolas"/>
                <a:cs typeface="Consolas"/>
              </a:rPr>
              <a:t>xlwt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8384" y="445008"/>
            <a:ext cx="2714243" cy="186080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44</a:t>
            </a:fld>
            <a:endParaRPr spc="-2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Common</a:t>
            </a:r>
            <a:r>
              <a:rPr spc="-35" dirty="0"/>
              <a:t> </a:t>
            </a:r>
            <a:r>
              <a:rPr spc="50" dirty="0"/>
              <a:t>formats</a:t>
            </a:r>
            <a:r>
              <a:rPr spc="-55" dirty="0"/>
              <a:t> </a:t>
            </a:r>
            <a:r>
              <a:rPr spc="114" dirty="0"/>
              <a:t>for</a:t>
            </a:r>
            <a:r>
              <a:rPr spc="-60" dirty="0"/>
              <a:t> </a:t>
            </a:r>
            <a:r>
              <a:rPr dirty="0"/>
              <a:t>structured</a:t>
            </a:r>
            <a:r>
              <a:rPr spc="-55" dirty="0"/>
              <a:t> </a:t>
            </a:r>
            <a:r>
              <a:rPr spc="45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191590"/>
            <a:ext cx="8340725" cy="3549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sz="2100" dirty="0">
                <a:latin typeface="Arial MT"/>
                <a:cs typeface="Arial MT"/>
              </a:rPr>
              <a:t>More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complex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structures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than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plain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tables</a:t>
            </a:r>
            <a:r>
              <a:rPr sz="2100" spc="-5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(although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can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be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reduced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spc="-25" dirty="0">
                <a:latin typeface="Arial MT"/>
                <a:cs typeface="Arial MT"/>
              </a:rPr>
              <a:t>to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100" spc="-10" dirty="0">
                <a:latin typeface="Arial MT"/>
                <a:cs typeface="Arial MT"/>
              </a:rPr>
              <a:t>tables)</a:t>
            </a:r>
            <a:endParaRPr sz="2100">
              <a:latin typeface="Arial MT"/>
              <a:cs typeface="Arial MT"/>
            </a:endParaRPr>
          </a:p>
          <a:p>
            <a:pPr marL="12700" marR="474345">
              <a:lnSpc>
                <a:spcPct val="153500"/>
              </a:lnSpc>
              <a:spcBef>
                <a:spcPts val="10"/>
              </a:spcBef>
            </a:pPr>
            <a:r>
              <a:rPr sz="2100" b="1" dirty="0">
                <a:latin typeface="Arial"/>
                <a:cs typeface="Arial"/>
              </a:rPr>
              <a:t>Structure</a:t>
            </a:r>
            <a:r>
              <a:rPr sz="2100" dirty="0">
                <a:latin typeface="Arial MT"/>
                <a:cs typeface="Arial MT"/>
              </a:rPr>
              <a:t>: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encode</a:t>
            </a:r>
            <a:r>
              <a:rPr sz="2100" spc="-5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data</a:t>
            </a:r>
            <a:r>
              <a:rPr sz="2100" spc="-5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types,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attributes,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relationships,</a:t>
            </a:r>
            <a:r>
              <a:rPr sz="2100" spc="-6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hierarchies </a:t>
            </a:r>
            <a:r>
              <a:rPr sz="2100" dirty="0">
                <a:latin typeface="Arial MT"/>
                <a:cs typeface="Arial MT"/>
              </a:rPr>
              <a:t>Common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b="1" spc="-10" dirty="0">
                <a:latin typeface="Arial"/>
                <a:cs typeface="Arial"/>
              </a:rPr>
              <a:t>plain-</a:t>
            </a:r>
            <a:r>
              <a:rPr sz="2100" b="1" dirty="0">
                <a:latin typeface="Arial"/>
                <a:cs typeface="Arial"/>
              </a:rPr>
              <a:t>text</a:t>
            </a:r>
            <a:r>
              <a:rPr sz="2100" b="1" spc="-2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formats</a:t>
            </a:r>
            <a:r>
              <a:rPr sz="2100" b="1" spc="-30" dirty="0">
                <a:latin typeface="Arial"/>
                <a:cs typeface="Arial"/>
              </a:rPr>
              <a:t> </a:t>
            </a:r>
            <a:r>
              <a:rPr sz="2100" dirty="0">
                <a:latin typeface="Arial MT"/>
                <a:cs typeface="Arial MT"/>
              </a:rPr>
              <a:t>for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structured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data: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140"/>
              </a:lnSpc>
              <a:buSzPct val="85714"/>
              <a:buChar char="●"/>
              <a:tabLst>
                <a:tab pos="469265" algn="l"/>
              </a:tabLst>
            </a:pPr>
            <a:r>
              <a:rPr sz="21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XML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270"/>
              </a:lnSpc>
              <a:buSzPct val="85714"/>
              <a:buChar char="●"/>
              <a:tabLst>
                <a:tab pos="469265" algn="l"/>
              </a:tabLst>
            </a:pPr>
            <a:r>
              <a:rPr sz="21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/>
              </a:rPr>
              <a:t>JSON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395"/>
              </a:lnSpc>
              <a:buSzPct val="85714"/>
              <a:buChar char="●"/>
              <a:tabLst>
                <a:tab pos="469265" algn="l"/>
              </a:tabLst>
            </a:pPr>
            <a:r>
              <a:rPr sz="21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YAML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  <a:spcBef>
                <a:spcPts val="1345"/>
              </a:spcBef>
            </a:pPr>
            <a:r>
              <a:rPr sz="2100" dirty="0">
                <a:latin typeface="Arial MT"/>
                <a:cs typeface="Arial MT"/>
              </a:rPr>
              <a:t>Binary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formats: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270"/>
              </a:lnSpc>
              <a:buSzPct val="85714"/>
              <a:buChar char="●"/>
              <a:tabLst>
                <a:tab pos="469265" algn="l"/>
              </a:tabLst>
            </a:pPr>
            <a:r>
              <a:rPr sz="21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/>
              </a:rPr>
              <a:t>MessagePack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395"/>
              </a:lnSpc>
              <a:buSzPct val="85714"/>
              <a:buChar char="●"/>
              <a:tabLst>
                <a:tab pos="469265" algn="l"/>
              </a:tabLst>
            </a:pPr>
            <a:r>
              <a:rPr sz="2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/>
              </a:rPr>
              <a:t>Google</a:t>
            </a:r>
            <a:r>
              <a:rPr sz="21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sz="21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/>
              </a:rPr>
              <a:t>Protobuf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79939" y="2551219"/>
            <a:ext cx="678139" cy="6155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70776" y="3290315"/>
            <a:ext cx="886968" cy="88696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45</a:t>
            </a:fld>
            <a:endParaRPr spc="-2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XML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679190" cy="2586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Extensible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Markup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Language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(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XML</a:t>
            </a:r>
            <a:r>
              <a:rPr sz="1400" spc="-20" dirty="0"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Arial MT"/>
              <a:cs typeface="Arial MT"/>
            </a:endParaRPr>
          </a:p>
          <a:p>
            <a:pPr marL="12700" marR="5080">
              <a:lnSpc>
                <a:spcPts val="1510"/>
              </a:lnSpc>
            </a:pPr>
            <a:r>
              <a:rPr sz="1400" dirty="0">
                <a:latin typeface="Arial MT"/>
                <a:cs typeface="Arial MT"/>
              </a:rPr>
              <a:t>Format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structured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designed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-20" dirty="0">
                <a:latin typeface="Arial MT"/>
                <a:cs typeface="Arial MT"/>
              </a:rPr>
              <a:t> both </a:t>
            </a:r>
            <a:r>
              <a:rPr sz="1400" dirty="0">
                <a:latin typeface="Arial MT"/>
                <a:cs typeface="Arial MT"/>
              </a:rPr>
              <a:t>human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machine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readable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  <a:spcBef>
                <a:spcPts val="1405"/>
              </a:spcBef>
            </a:pPr>
            <a:r>
              <a:rPr sz="1400" dirty="0">
                <a:latin typeface="Arial MT"/>
                <a:cs typeface="Arial MT"/>
              </a:rPr>
              <a:t>Designed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self-describing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format: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35" dirty="0">
                <a:latin typeface="Arial MT"/>
                <a:cs typeface="Arial MT"/>
              </a:rPr>
              <a:t>no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additional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documentation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needed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sz="1400" dirty="0">
                <a:latin typeface="Arial MT"/>
                <a:cs typeface="Arial MT"/>
              </a:rPr>
              <a:t>XML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document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hierarchy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made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up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of: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spcBef>
                <a:spcPts val="1400"/>
              </a:spcBef>
              <a:buFont typeface="Arial MT"/>
              <a:buChar char="●"/>
              <a:tabLst>
                <a:tab pos="469265" algn="l"/>
              </a:tabLst>
            </a:pPr>
            <a:r>
              <a:rPr sz="1400" b="1" dirty="0">
                <a:latin typeface="Arial"/>
                <a:cs typeface="Arial"/>
              </a:rPr>
              <a:t>Elements: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Consolas"/>
                <a:cs typeface="Consolas"/>
              </a:rPr>
              <a:t>&lt;book&gt;</a:t>
            </a:r>
            <a:endParaRPr sz="1400">
              <a:latin typeface="Consolas"/>
              <a:cs typeface="Consolas"/>
            </a:endParaRPr>
          </a:p>
          <a:p>
            <a:pPr marL="469265" indent="-316865">
              <a:lnSpc>
                <a:spcPts val="1515"/>
              </a:lnSpc>
              <a:buFont typeface="Arial MT"/>
              <a:buChar char="●"/>
              <a:tabLst>
                <a:tab pos="469265" algn="l"/>
              </a:tabLst>
            </a:pPr>
            <a:r>
              <a:rPr sz="1400" b="1" dirty="0">
                <a:latin typeface="Arial"/>
                <a:cs typeface="Arial"/>
              </a:rPr>
              <a:t>Attributes: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Consolas"/>
                <a:cs typeface="Consolas"/>
              </a:rPr>
              <a:t>ISBN="0553212419"</a:t>
            </a:r>
            <a:endParaRPr sz="1400">
              <a:latin typeface="Consolas"/>
              <a:cs typeface="Consolas"/>
            </a:endParaRPr>
          </a:p>
          <a:p>
            <a:pPr marL="469265" indent="-316865">
              <a:lnSpc>
                <a:spcPts val="1595"/>
              </a:lnSpc>
              <a:buFont typeface="Arial MT"/>
              <a:buChar char="●"/>
              <a:tabLst>
                <a:tab pos="469265" algn="l"/>
              </a:tabLst>
            </a:pPr>
            <a:r>
              <a:rPr sz="1400" b="1" dirty="0">
                <a:latin typeface="Arial"/>
                <a:cs typeface="Arial"/>
              </a:rPr>
              <a:t>Content: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dirty="0">
                <a:latin typeface="Consolas"/>
                <a:cs typeface="Consolas"/>
              </a:rPr>
              <a:t>Sherlock</a:t>
            </a:r>
            <a:r>
              <a:rPr sz="1400" spc="-2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Holmes...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0472" y="1596273"/>
            <a:ext cx="3429864" cy="25285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14400" y="254551"/>
            <a:ext cx="679623" cy="61558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46</a:t>
            </a:fld>
            <a:endParaRPr spc="-2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XML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pc="-10" dirty="0"/>
              <a:t>Advantages:</a:t>
            </a: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Self-describing</a:t>
            </a: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"Human</a:t>
            </a:r>
            <a:r>
              <a:rPr b="0" spc="-4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readable"</a:t>
            </a:r>
            <a:r>
              <a:rPr b="0" spc="-5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20" dirty="0">
                <a:solidFill>
                  <a:srgbClr val="000000"/>
                </a:solidFill>
                <a:latin typeface="Arial MT"/>
                <a:cs typeface="Arial MT"/>
              </a:rPr>
              <a:t>(ish)</a:t>
            </a:r>
          </a:p>
          <a:p>
            <a:pPr marL="12700">
              <a:lnSpc>
                <a:spcPts val="1595"/>
              </a:lnSpc>
              <a:spcBef>
                <a:spcPts val="1440"/>
              </a:spcBef>
            </a:pPr>
            <a:r>
              <a:rPr spc="-10" dirty="0"/>
              <a:t>Disadvantages:</a:t>
            </a: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High</a:t>
            </a:r>
            <a:r>
              <a:rPr b="0" spc="-4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overhead</a:t>
            </a:r>
            <a:r>
              <a:rPr b="0" spc="-5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(extremely</a:t>
            </a:r>
            <a:r>
              <a:rPr b="0" spc="-5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bulky)</a:t>
            </a: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Verbose</a:t>
            </a: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Slow</a:t>
            </a:r>
            <a:r>
              <a:rPr b="0" spc="-3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parsers</a:t>
            </a:r>
          </a:p>
          <a:p>
            <a:pPr marL="469900" marR="5080" indent="-317500">
              <a:lnSpc>
                <a:spcPts val="1510"/>
              </a:lnSpc>
              <a:spcBef>
                <a:spcPts val="110"/>
              </a:spcBef>
              <a:buChar char="●"/>
              <a:tabLst>
                <a:tab pos="469900" algn="l"/>
              </a:tabLst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Not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well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suited</a:t>
            </a:r>
            <a:r>
              <a:rPr b="0" spc="-4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to</a:t>
            </a:r>
            <a:r>
              <a:rPr b="0" spc="-3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big</a:t>
            </a:r>
            <a:r>
              <a:rPr b="0" spc="-3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data</a:t>
            </a:r>
            <a:r>
              <a:rPr b="0" spc="-3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and</a:t>
            </a:r>
            <a:r>
              <a:rPr b="0" spc="-2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large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scientific</a:t>
            </a:r>
            <a:r>
              <a:rPr b="0" spc="-5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datasets</a:t>
            </a:r>
          </a:p>
          <a:p>
            <a:pPr marL="469265" indent="-316865">
              <a:lnSpc>
                <a:spcPts val="1410"/>
              </a:lnSpc>
              <a:buChar char="●"/>
              <a:tabLst>
                <a:tab pos="469265" algn="l"/>
              </a:tabLst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XML</a:t>
            </a:r>
            <a:r>
              <a:rPr b="0" spc="-8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namespaces</a:t>
            </a:r>
            <a:r>
              <a:rPr b="0" spc="-6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are</a:t>
            </a:r>
            <a:r>
              <a:rPr b="0" spc="-3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a</a:t>
            </a:r>
            <a:r>
              <a:rPr b="0" spc="-2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nightmare</a:t>
            </a: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Separate</a:t>
            </a:r>
            <a:r>
              <a:rPr b="0" spc="-7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validation</a:t>
            </a:r>
            <a:r>
              <a:rPr b="0" spc="-5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and</a:t>
            </a:r>
            <a:r>
              <a:rPr b="0" spc="-5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25" dirty="0">
                <a:solidFill>
                  <a:srgbClr val="000000"/>
                </a:solidFill>
                <a:latin typeface="Arial MT"/>
                <a:cs typeface="Arial MT"/>
              </a:rPr>
              <a:t>DTD</a:t>
            </a: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Painful</a:t>
            </a:r>
            <a:r>
              <a:rPr b="0" spc="-4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to</a:t>
            </a:r>
            <a:r>
              <a:rPr b="0" spc="-4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type</a:t>
            </a:r>
            <a:r>
              <a:rPr b="0" spc="-2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manually</a:t>
            </a: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No</a:t>
            </a:r>
            <a:r>
              <a:rPr b="0" spc="-2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built-in</a:t>
            </a:r>
            <a:r>
              <a:rPr b="0" spc="-3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types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for</a:t>
            </a:r>
            <a:r>
              <a:rPr b="0" spc="-3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scientific</a:t>
            </a:r>
            <a:r>
              <a:rPr b="0" spc="-5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20" dirty="0">
                <a:solidFill>
                  <a:srgbClr val="000000"/>
                </a:solidFill>
                <a:latin typeface="Arial MT"/>
                <a:cs typeface="Arial MT"/>
              </a:rPr>
              <a:t>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1978" y="1203782"/>
            <a:ext cx="3583304" cy="624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I/O</a:t>
            </a:r>
            <a:r>
              <a:rPr sz="1400" b="1" spc="-3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in</a:t>
            </a: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 Python: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510"/>
              </a:lnSpc>
              <a:spcBef>
                <a:spcPts val="110"/>
              </a:spcBef>
            </a:pPr>
            <a:r>
              <a:rPr sz="1400" spc="-10" dirty="0">
                <a:latin typeface="Arial MT"/>
                <a:cs typeface="Arial MT"/>
              </a:rPr>
              <a:t>ElementTree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standard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library.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Stores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entire </a:t>
            </a:r>
            <a:r>
              <a:rPr sz="1400" dirty="0">
                <a:latin typeface="Arial MT"/>
                <a:cs typeface="Arial MT"/>
              </a:rPr>
              <a:t>XML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structure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memory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1978" y="1990725"/>
            <a:ext cx="2185670" cy="65849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969"/>
              </a:lnSpc>
              <a:spcBef>
                <a:spcPts val="225"/>
              </a:spcBef>
            </a:pP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import</a:t>
            </a:r>
            <a:r>
              <a:rPr sz="900" spc="-5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xml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900" spc="-10" dirty="0">
                <a:latin typeface="Consolas"/>
                <a:cs typeface="Consolas"/>
              </a:rPr>
              <a:t>etree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900" spc="-10" dirty="0">
                <a:solidFill>
                  <a:srgbClr val="660066"/>
                </a:solidFill>
                <a:latin typeface="Consolas"/>
                <a:cs typeface="Consolas"/>
              </a:rPr>
              <a:t>ElementTree</a:t>
            </a:r>
            <a:r>
              <a:rPr sz="900" dirty="0">
                <a:solidFill>
                  <a:srgbClr val="660066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as</a:t>
            </a:r>
            <a:r>
              <a:rPr sz="900" spc="-5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spc="-25" dirty="0">
                <a:latin typeface="Consolas"/>
                <a:cs typeface="Consolas"/>
              </a:rPr>
              <a:t>ET </a:t>
            </a:r>
            <a:r>
              <a:rPr sz="900" dirty="0">
                <a:latin typeface="Consolas"/>
                <a:cs typeface="Consolas"/>
              </a:rPr>
              <a:t>tree</a:t>
            </a:r>
            <a:r>
              <a:rPr sz="900" spc="-20" dirty="0"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900" spc="-15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ET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900" spc="-10" dirty="0">
                <a:latin typeface="Consolas"/>
                <a:cs typeface="Consolas"/>
              </a:rPr>
              <a:t>parse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</a:rPr>
              <a:t>'input.xml')</a:t>
            </a:r>
            <a:endParaRPr sz="900">
              <a:latin typeface="Consolas"/>
              <a:cs typeface="Consolas"/>
            </a:endParaRPr>
          </a:p>
          <a:p>
            <a:pPr marL="12700" marR="830580">
              <a:lnSpc>
                <a:spcPts val="969"/>
              </a:lnSpc>
            </a:pPr>
            <a:r>
              <a:rPr sz="900" dirty="0">
                <a:latin typeface="Consolas"/>
                <a:cs typeface="Consolas"/>
              </a:rPr>
              <a:t>root</a:t>
            </a:r>
            <a:r>
              <a:rPr sz="900" spc="-20" dirty="0"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900" spc="-15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tree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900" spc="-10" dirty="0">
                <a:latin typeface="Consolas"/>
                <a:cs typeface="Consolas"/>
              </a:rPr>
              <a:t>getroot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() </a:t>
            </a: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for</a:t>
            </a:r>
            <a:r>
              <a:rPr sz="900" spc="-35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child</a:t>
            </a:r>
            <a:r>
              <a:rPr sz="900" spc="-25" dirty="0"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in</a:t>
            </a:r>
            <a:r>
              <a:rPr sz="900" spc="-20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spc="-20" dirty="0">
                <a:latin typeface="Consolas"/>
                <a:cs typeface="Consolas"/>
              </a:rPr>
              <a:t>root:</a:t>
            </a:r>
            <a:endParaRPr sz="900">
              <a:latin typeface="Consolas"/>
              <a:cs typeface="Consolas"/>
            </a:endParaRPr>
          </a:p>
          <a:p>
            <a:pPr marL="265430">
              <a:lnSpc>
                <a:spcPts val="969"/>
              </a:lnSpc>
            </a:pP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print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dirty="0">
                <a:latin typeface="Consolas"/>
                <a:cs typeface="Consolas"/>
              </a:rPr>
              <a:t>child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900" dirty="0">
                <a:latin typeface="Consolas"/>
                <a:cs typeface="Consolas"/>
              </a:rPr>
              <a:t>tag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,</a:t>
            </a:r>
            <a:r>
              <a:rPr sz="900" spc="-40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child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900" spc="-10" dirty="0">
                <a:latin typeface="Consolas"/>
                <a:cs typeface="Consolas"/>
              </a:rPr>
              <a:t>attrib)</a:t>
            </a:r>
            <a:endParaRPr sz="9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1978" y="2725674"/>
            <a:ext cx="3624579" cy="1221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Several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other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ways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Python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 MT"/>
              <a:cs typeface="Arial MT"/>
            </a:endParaRPr>
          </a:p>
          <a:p>
            <a:pPr marL="469900" marR="233679" indent="-317500">
              <a:lnSpc>
                <a:spcPts val="1510"/>
              </a:lnSpc>
              <a:spcBef>
                <a:spcPts val="5"/>
              </a:spcBef>
              <a:buChar char="●"/>
              <a:tabLst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SAX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Expat: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event-</a:t>
            </a:r>
            <a:r>
              <a:rPr sz="1400" dirty="0">
                <a:latin typeface="Arial MT"/>
                <a:cs typeface="Arial MT"/>
              </a:rPr>
              <a:t>driven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parsing (callbacks)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400" dirty="0">
                <a:latin typeface="Arial MT"/>
                <a:cs typeface="Arial MT"/>
              </a:rPr>
              <a:t>See: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https://docs.python.org/2/library/xml.html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14400" y="254551"/>
            <a:ext cx="679623" cy="61558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72185"/>
            <a:ext cx="11391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JSON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160395" cy="2183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JavaScript</a:t>
            </a:r>
            <a:r>
              <a:rPr sz="14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Object</a:t>
            </a:r>
            <a:r>
              <a:rPr sz="14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Notation</a:t>
            </a:r>
            <a:endParaRPr sz="1400">
              <a:latin typeface="Arial MT"/>
              <a:cs typeface="Arial MT"/>
            </a:endParaRPr>
          </a:p>
          <a:p>
            <a:pPr marL="12700" marR="5080">
              <a:lnSpc>
                <a:spcPct val="185000"/>
              </a:lnSpc>
              <a:spcBef>
                <a:spcPts val="15"/>
              </a:spcBef>
            </a:pPr>
            <a:r>
              <a:rPr sz="1400" dirty="0">
                <a:latin typeface="Arial MT"/>
                <a:cs typeface="Arial MT"/>
              </a:rPr>
              <a:t>Subset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JavaScript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describing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data Value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types: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43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String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Number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Boolean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Object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Array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spc="-20" dirty="0">
                <a:latin typeface="Arial MT"/>
                <a:cs typeface="Arial MT"/>
              </a:rPr>
              <a:t>Null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17135" y="2837688"/>
            <a:ext cx="4000500" cy="1553210"/>
          </a:xfrm>
          <a:prstGeom prst="rect">
            <a:avLst/>
          </a:prstGeom>
          <a:solidFill>
            <a:srgbClr val="CFE1F3"/>
          </a:solidFill>
          <a:ln w="9525">
            <a:solidFill>
              <a:srgbClr val="0A5293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55"/>
              </a:spcBef>
            </a:pPr>
            <a:r>
              <a:rPr sz="1200" spc="-50" dirty="0">
                <a:latin typeface="Consolas"/>
                <a:cs typeface="Consolas"/>
              </a:rPr>
              <a:t>{</a:t>
            </a:r>
            <a:endParaRPr sz="1200">
              <a:latin typeface="Consolas"/>
              <a:cs typeface="Consolas"/>
            </a:endParaRPr>
          </a:p>
          <a:p>
            <a:pPr marL="259079">
              <a:lnSpc>
                <a:spcPct val="100000"/>
              </a:lnSpc>
            </a:pPr>
            <a:r>
              <a:rPr sz="1200" spc="-10" dirty="0">
                <a:solidFill>
                  <a:srgbClr val="A42A2A"/>
                </a:solidFill>
                <a:latin typeface="Consolas"/>
                <a:cs typeface="Consolas"/>
              </a:rPr>
              <a:t>"employees"</a:t>
            </a:r>
            <a:r>
              <a:rPr sz="1200" spc="-10" dirty="0">
                <a:latin typeface="Consolas"/>
                <a:cs typeface="Consolas"/>
              </a:rPr>
              <a:t>:[</a:t>
            </a:r>
            <a:endParaRPr sz="1200">
              <a:latin typeface="Consolas"/>
              <a:cs typeface="Consolas"/>
            </a:endParaRPr>
          </a:p>
          <a:p>
            <a:pPr marL="426720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{</a:t>
            </a:r>
            <a:r>
              <a:rPr sz="1200" dirty="0">
                <a:solidFill>
                  <a:srgbClr val="A42A2A"/>
                </a:solidFill>
                <a:latin typeface="Consolas"/>
                <a:cs typeface="Consolas"/>
              </a:rPr>
              <a:t>"firstName"</a:t>
            </a:r>
            <a:r>
              <a:rPr sz="1200" dirty="0">
                <a:latin typeface="Consolas"/>
                <a:cs typeface="Consolas"/>
              </a:rPr>
              <a:t>:</a:t>
            </a:r>
            <a:r>
              <a:rPr sz="1200" dirty="0">
                <a:solidFill>
                  <a:srgbClr val="A42A2A"/>
                </a:solidFill>
                <a:latin typeface="Consolas"/>
                <a:cs typeface="Consolas"/>
              </a:rPr>
              <a:t>"John"</a:t>
            </a:r>
            <a:r>
              <a:rPr sz="1200" dirty="0">
                <a:latin typeface="Consolas"/>
                <a:cs typeface="Consolas"/>
              </a:rPr>
              <a:t>,</a:t>
            </a:r>
            <a:r>
              <a:rPr sz="1200" spc="-80" dirty="0"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A42A2A"/>
                </a:solidFill>
                <a:latin typeface="Consolas"/>
                <a:cs typeface="Consolas"/>
              </a:rPr>
              <a:t>"lastName"</a:t>
            </a:r>
            <a:r>
              <a:rPr sz="1200" spc="-10" dirty="0">
                <a:latin typeface="Consolas"/>
                <a:cs typeface="Consolas"/>
              </a:rPr>
              <a:t>:</a:t>
            </a:r>
            <a:r>
              <a:rPr sz="1200" spc="-10" dirty="0">
                <a:solidFill>
                  <a:srgbClr val="A42A2A"/>
                </a:solidFill>
                <a:latin typeface="Consolas"/>
                <a:cs typeface="Consolas"/>
              </a:rPr>
              <a:t>"Doe"</a:t>
            </a:r>
            <a:r>
              <a:rPr sz="1200" spc="-10" dirty="0">
                <a:latin typeface="Consolas"/>
                <a:cs typeface="Consolas"/>
              </a:rPr>
              <a:t>},</a:t>
            </a:r>
            <a:endParaRPr sz="1200">
              <a:latin typeface="Consolas"/>
              <a:cs typeface="Consolas"/>
            </a:endParaRPr>
          </a:p>
          <a:p>
            <a:pPr marL="426720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{</a:t>
            </a:r>
            <a:r>
              <a:rPr sz="1200" dirty="0">
                <a:solidFill>
                  <a:srgbClr val="A42A2A"/>
                </a:solidFill>
                <a:latin typeface="Consolas"/>
                <a:cs typeface="Consolas"/>
              </a:rPr>
              <a:t>"firstName"</a:t>
            </a:r>
            <a:r>
              <a:rPr sz="1200" dirty="0">
                <a:latin typeface="Consolas"/>
                <a:cs typeface="Consolas"/>
              </a:rPr>
              <a:t>:</a:t>
            </a:r>
            <a:r>
              <a:rPr sz="1200" dirty="0">
                <a:solidFill>
                  <a:srgbClr val="A42A2A"/>
                </a:solidFill>
                <a:latin typeface="Consolas"/>
                <a:cs typeface="Consolas"/>
              </a:rPr>
              <a:t>"Anna"</a:t>
            </a:r>
            <a:r>
              <a:rPr sz="1200" dirty="0">
                <a:latin typeface="Consolas"/>
                <a:cs typeface="Consolas"/>
              </a:rPr>
              <a:t>,</a:t>
            </a:r>
            <a:r>
              <a:rPr sz="1200" spc="-80" dirty="0"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A42A2A"/>
                </a:solidFill>
                <a:latin typeface="Consolas"/>
                <a:cs typeface="Consolas"/>
              </a:rPr>
              <a:t>"lastName"</a:t>
            </a:r>
            <a:r>
              <a:rPr sz="1200" spc="-10" dirty="0">
                <a:latin typeface="Consolas"/>
                <a:cs typeface="Consolas"/>
              </a:rPr>
              <a:t>:</a:t>
            </a:r>
            <a:r>
              <a:rPr sz="1200" spc="-10" dirty="0">
                <a:solidFill>
                  <a:srgbClr val="A42A2A"/>
                </a:solidFill>
                <a:latin typeface="Consolas"/>
                <a:cs typeface="Consolas"/>
              </a:rPr>
              <a:t>"Smith"</a:t>
            </a:r>
            <a:r>
              <a:rPr sz="1200" spc="-10" dirty="0">
                <a:latin typeface="Consolas"/>
                <a:cs typeface="Consolas"/>
              </a:rPr>
              <a:t>},</a:t>
            </a:r>
            <a:endParaRPr sz="1200">
              <a:latin typeface="Consolas"/>
              <a:cs typeface="Consolas"/>
            </a:endParaRPr>
          </a:p>
          <a:p>
            <a:pPr marL="426720">
              <a:lnSpc>
                <a:spcPct val="100000"/>
              </a:lnSpc>
            </a:pPr>
            <a:r>
              <a:rPr sz="1200" dirty="0">
                <a:latin typeface="Consolas"/>
                <a:cs typeface="Consolas"/>
              </a:rPr>
              <a:t>{</a:t>
            </a:r>
            <a:r>
              <a:rPr sz="1200" dirty="0">
                <a:solidFill>
                  <a:srgbClr val="A42A2A"/>
                </a:solidFill>
                <a:latin typeface="Consolas"/>
                <a:cs typeface="Consolas"/>
              </a:rPr>
              <a:t>"firstName"</a:t>
            </a:r>
            <a:r>
              <a:rPr sz="1200" dirty="0">
                <a:latin typeface="Consolas"/>
                <a:cs typeface="Consolas"/>
              </a:rPr>
              <a:t>:</a:t>
            </a:r>
            <a:r>
              <a:rPr sz="1200" dirty="0">
                <a:solidFill>
                  <a:srgbClr val="A42A2A"/>
                </a:solidFill>
                <a:latin typeface="Consolas"/>
                <a:cs typeface="Consolas"/>
              </a:rPr>
              <a:t>"Peter"</a:t>
            </a:r>
            <a:r>
              <a:rPr sz="1200" dirty="0">
                <a:latin typeface="Consolas"/>
                <a:cs typeface="Consolas"/>
              </a:rPr>
              <a:t>,</a:t>
            </a:r>
            <a:r>
              <a:rPr sz="1200" spc="-85" dirty="0"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A42A2A"/>
                </a:solidFill>
                <a:latin typeface="Consolas"/>
                <a:cs typeface="Consolas"/>
              </a:rPr>
              <a:t>"lastName"</a:t>
            </a:r>
            <a:r>
              <a:rPr sz="1200" spc="-10" dirty="0">
                <a:latin typeface="Consolas"/>
                <a:cs typeface="Consolas"/>
              </a:rPr>
              <a:t>:</a:t>
            </a:r>
            <a:r>
              <a:rPr sz="1200" spc="-10" dirty="0">
                <a:solidFill>
                  <a:srgbClr val="A42A2A"/>
                </a:solidFill>
                <a:latin typeface="Consolas"/>
                <a:cs typeface="Consolas"/>
              </a:rPr>
              <a:t>"Jones"</a:t>
            </a:r>
            <a:r>
              <a:rPr sz="1200" spc="-1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  <a:p>
            <a:pPr marL="259079">
              <a:lnSpc>
                <a:spcPct val="100000"/>
              </a:lnSpc>
            </a:pPr>
            <a:r>
              <a:rPr sz="1200" spc="-50" dirty="0">
                <a:latin typeface="Consolas"/>
                <a:cs typeface="Consolas"/>
              </a:rPr>
              <a:t>]</a:t>
            </a:r>
            <a:endParaRPr sz="12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  <a:spcBef>
                <a:spcPts val="15"/>
              </a:spcBef>
            </a:pPr>
            <a:r>
              <a:rPr sz="1200" spc="-50" dirty="0">
                <a:latin typeface="Consolas"/>
                <a:cs typeface="Consolas"/>
              </a:rPr>
              <a:t>}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2796" y="1203782"/>
            <a:ext cx="2118360" cy="1008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spc="-10" dirty="0">
                <a:latin typeface="Arial MT"/>
                <a:cs typeface="Arial MT"/>
              </a:rPr>
              <a:t>Type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implicit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syntax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35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0" dirty="0">
                <a:latin typeface="Arial MT"/>
                <a:cs typeface="Arial MT"/>
              </a:rPr>
              <a:t> number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"35"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0" dirty="0">
                <a:latin typeface="Arial MT"/>
                <a:cs typeface="Arial MT"/>
              </a:rPr>
              <a:t> string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{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"a"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1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}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object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[1,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2,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3]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</a:t>
            </a:r>
            <a:r>
              <a:rPr sz="1400" spc="-10" dirty="0">
                <a:latin typeface="Arial MT"/>
                <a:cs typeface="Arial MT"/>
              </a:rPr>
              <a:t> array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4611" y="288036"/>
            <a:ext cx="886968" cy="88696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72185"/>
            <a:ext cx="11391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JSON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pc="-10" dirty="0"/>
              <a:t>Advantages:</a:t>
            </a: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Has</a:t>
            </a:r>
            <a:r>
              <a:rPr b="0" spc="-2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types</a:t>
            </a: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Hierarchical</a:t>
            </a: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Human-readable</a:t>
            </a: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Self-describing</a:t>
            </a: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Easy</a:t>
            </a:r>
            <a:r>
              <a:rPr b="0" spc="-2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to</a:t>
            </a:r>
            <a:r>
              <a:rPr b="0" spc="-2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write</a:t>
            </a:r>
            <a:r>
              <a:rPr b="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by</a:t>
            </a:r>
            <a:r>
              <a:rPr b="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20" dirty="0">
                <a:solidFill>
                  <a:srgbClr val="000000"/>
                </a:solidFill>
                <a:latin typeface="Arial MT"/>
                <a:cs typeface="Arial MT"/>
              </a:rPr>
              <a:t>hand</a:t>
            </a: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More</a:t>
            </a:r>
            <a:r>
              <a:rPr b="0" spc="-3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compact</a:t>
            </a:r>
            <a:r>
              <a:rPr b="0" spc="-4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than</a:t>
            </a:r>
            <a:r>
              <a:rPr b="0" spc="-4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25" dirty="0">
                <a:solidFill>
                  <a:srgbClr val="000000"/>
                </a:solidFill>
                <a:latin typeface="Arial MT"/>
                <a:cs typeface="Arial MT"/>
              </a:rPr>
              <a:t>XML</a:t>
            </a: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Faster</a:t>
            </a:r>
            <a:r>
              <a:rPr b="0" spc="-5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to</a:t>
            </a:r>
            <a:r>
              <a:rPr b="0" spc="-2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parse</a:t>
            </a:r>
            <a:r>
              <a:rPr b="0" spc="-3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than</a:t>
            </a:r>
            <a:r>
              <a:rPr b="0" spc="-3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25" dirty="0">
                <a:solidFill>
                  <a:srgbClr val="000000"/>
                </a:solidFill>
                <a:latin typeface="Arial MT"/>
                <a:cs typeface="Arial MT"/>
              </a:rPr>
              <a:t>XML</a:t>
            </a: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Most</a:t>
            </a:r>
            <a:r>
              <a:rPr b="0" spc="-4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languages</a:t>
            </a:r>
            <a:r>
              <a:rPr b="0" spc="-5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have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parsers</a:t>
            </a:r>
          </a:p>
          <a:p>
            <a:pPr marL="12700">
              <a:lnSpc>
                <a:spcPts val="1595"/>
              </a:lnSpc>
              <a:spcBef>
                <a:spcPts val="1440"/>
              </a:spcBef>
            </a:pPr>
            <a:r>
              <a:rPr spc="-10" dirty="0"/>
              <a:t>Disadvantages:</a:t>
            </a: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Some</a:t>
            </a:r>
            <a:r>
              <a:rPr b="0" spc="-4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overhead</a:t>
            </a:r>
            <a:r>
              <a:rPr b="0" spc="-5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(plain</a:t>
            </a:r>
            <a:r>
              <a:rPr b="0" spc="-4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20" dirty="0">
                <a:solidFill>
                  <a:srgbClr val="000000"/>
                </a:solidFill>
                <a:latin typeface="Arial MT"/>
                <a:cs typeface="Arial MT"/>
              </a:rPr>
              <a:t>text)</a:t>
            </a: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Not</a:t>
            </a:r>
            <a:r>
              <a:rPr b="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well</a:t>
            </a:r>
            <a:r>
              <a:rPr b="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suited</a:t>
            </a:r>
            <a:r>
              <a:rPr b="0" spc="-5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to</a:t>
            </a:r>
            <a:r>
              <a:rPr b="0" spc="-3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big</a:t>
            </a:r>
            <a:r>
              <a:rPr b="0" spc="-4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data</a:t>
            </a:r>
            <a:r>
              <a:rPr b="0" spc="-3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and</a:t>
            </a:r>
            <a:r>
              <a:rPr b="0" spc="-3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large</a:t>
            </a:r>
          </a:p>
          <a:p>
            <a:pPr marL="469900">
              <a:lnSpc>
                <a:spcPts val="1595"/>
              </a:lnSpc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scientific</a:t>
            </a:r>
            <a:r>
              <a:rPr b="0" spc="-5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datasets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1978" y="1203782"/>
            <a:ext cx="3113405" cy="4324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I/O</a:t>
            </a:r>
            <a:r>
              <a:rPr sz="1400" b="1" spc="-3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in</a:t>
            </a: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 Python: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Super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simple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using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built-in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json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module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1978" y="1798701"/>
            <a:ext cx="231203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25"/>
              </a:lnSpc>
              <a:spcBef>
                <a:spcPts val="100"/>
              </a:spcBef>
            </a:pP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import</a:t>
            </a:r>
            <a:r>
              <a:rPr sz="900" spc="-60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spc="-20" dirty="0">
                <a:latin typeface="Consolas"/>
                <a:cs typeface="Consolas"/>
              </a:rPr>
              <a:t>json</a:t>
            </a:r>
            <a:endParaRPr sz="900">
              <a:latin typeface="Consolas"/>
              <a:cs typeface="Consolas"/>
            </a:endParaRPr>
          </a:p>
          <a:p>
            <a:pPr marL="12700">
              <a:lnSpc>
                <a:spcPts val="1025"/>
              </a:lnSpc>
            </a:pPr>
            <a:r>
              <a:rPr sz="900" dirty="0">
                <a:latin typeface="Consolas"/>
                <a:cs typeface="Consolas"/>
              </a:rPr>
              <a:t>data</a:t>
            </a:r>
            <a:r>
              <a:rPr sz="900" spc="-20" dirty="0"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900" spc="-15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json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900" spc="-10" dirty="0">
                <a:latin typeface="Consolas"/>
                <a:cs typeface="Consolas"/>
              </a:rPr>
              <a:t>load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spc="-10" dirty="0">
                <a:latin typeface="Consolas"/>
                <a:cs typeface="Consolas"/>
              </a:rPr>
              <a:t>open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</a:rPr>
              <a:t>'input.json'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))</a:t>
            </a:r>
            <a:endParaRPr sz="900">
              <a:latin typeface="Consolas"/>
              <a:cs typeface="Consolas"/>
            </a:endParaRPr>
          </a:p>
          <a:p>
            <a:pPr marL="265430" marR="70485" indent="-253365">
              <a:lnSpc>
                <a:spcPts val="969"/>
              </a:lnSpc>
              <a:spcBef>
                <a:spcPts val="985"/>
              </a:spcBef>
            </a:pP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with</a:t>
            </a:r>
            <a:r>
              <a:rPr sz="900" spc="-20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open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</a:rPr>
              <a:t>'output.json'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,</a:t>
            </a:r>
            <a:r>
              <a:rPr sz="900" spc="-5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008700"/>
                </a:solidFill>
                <a:latin typeface="Consolas"/>
                <a:cs typeface="Consolas"/>
              </a:rPr>
              <a:t>'w'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) </a:t>
            </a: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as</a:t>
            </a:r>
            <a:r>
              <a:rPr sz="900" spc="5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spc="-25" dirty="0">
                <a:latin typeface="Consolas"/>
                <a:cs typeface="Consolas"/>
              </a:rPr>
              <a:t>f: </a:t>
            </a:r>
            <a:r>
              <a:rPr sz="900" dirty="0">
                <a:latin typeface="Consolas"/>
                <a:cs typeface="Consolas"/>
              </a:rPr>
              <a:t>json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dump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dirty="0">
                <a:latin typeface="Consolas"/>
                <a:cs typeface="Consolas"/>
              </a:rPr>
              <a:t>data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,</a:t>
            </a:r>
            <a:r>
              <a:rPr sz="900" spc="-105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900" spc="-25" dirty="0">
                <a:latin typeface="Consolas"/>
                <a:cs typeface="Consolas"/>
              </a:rPr>
              <a:t>f)</a:t>
            </a:r>
            <a:endParaRPr sz="9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1978" y="2804922"/>
            <a:ext cx="3244850" cy="4318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sz="1400" dirty="0">
                <a:latin typeface="Arial MT"/>
                <a:cs typeface="Arial MT"/>
              </a:rPr>
              <a:t>JSON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now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place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XML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many </a:t>
            </a:r>
            <a:r>
              <a:rPr sz="1400" dirty="0">
                <a:latin typeface="Arial MT"/>
                <a:cs typeface="Arial MT"/>
              </a:rPr>
              <a:t>applications,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especially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web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apps.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44611" y="288036"/>
            <a:ext cx="886968" cy="88696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Datasets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812540" cy="2386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variety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0" dirty="0">
                <a:latin typeface="Arial MT"/>
                <a:cs typeface="Arial MT"/>
              </a:rPr>
              <a:t> forms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spcBef>
                <a:spcPts val="1440"/>
              </a:spcBef>
              <a:buAutoNum type="arabicPeriod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Series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(1D)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AutoNum type="arabicPeriod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Tables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AutoNum type="arabicPeriod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Trees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AutoNum type="arabicPeriod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Graphs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5"/>
              </a:lnSpc>
              <a:buAutoNum type="arabicPeriod"/>
              <a:tabLst>
                <a:tab pos="469265" algn="l"/>
              </a:tabLst>
            </a:pPr>
            <a:r>
              <a:rPr sz="1400" spc="-20" dirty="0">
                <a:latin typeface="Arial MT"/>
                <a:cs typeface="Arial MT"/>
              </a:rPr>
              <a:t>Text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AutoNum type="arabicPeriod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Multimedia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400" dirty="0">
                <a:latin typeface="Arial MT"/>
                <a:cs typeface="Arial MT"/>
              </a:rPr>
              <a:t>In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general,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always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flattened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tables.</a:t>
            </a:r>
            <a:endParaRPr sz="1400">
              <a:latin typeface="Arial MT"/>
              <a:cs typeface="Arial MT"/>
            </a:endParaRPr>
          </a:p>
          <a:p>
            <a:pPr marL="469265" lvl="1" indent="-316865">
              <a:lnSpc>
                <a:spcPct val="100000"/>
              </a:lnSpc>
              <a:spcBef>
                <a:spcPts val="1430"/>
              </a:spcBef>
              <a:buChar char="●"/>
              <a:tabLst>
                <a:tab pos="469265" algn="l"/>
              </a:tabLst>
            </a:pPr>
            <a:r>
              <a:rPr sz="1400" spc="-25" dirty="0">
                <a:latin typeface="Arial MT"/>
                <a:cs typeface="Arial MT"/>
              </a:rPr>
              <a:t>Tables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listing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connected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nodes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graph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80035" y="884682"/>
            <a:ext cx="5070475" cy="3757929"/>
            <a:chOff x="3780035" y="884682"/>
            <a:chExt cx="5070475" cy="37579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0035" y="884682"/>
              <a:ext cx="2092190" cy="13585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5251" y="2700527"/>
              <a:ext cx="1941576" cy="19415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1857" y="933069"/>
              <a:ext cx="3128238" cy="191960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5</a:t>
            </a:fld>
            <a:endParaRPr spc="-2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YAML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559810" cy="1795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YAML</a:t>
            </a:r>
            <a:r>
              <a:rPr sz="1400" spc="-114" dirty="0">
                <a:solidFill>
                  <a:srgbClr val="0462C1"/>
                </a:solidFill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Ain't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Markup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Language!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spcBef>
                <a:spcPts val="1440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Like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JSON,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easier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write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hand.</a:t>
            </a:r>
            <a:endParaRPr sz="1400">
              <a:latin typeface="Arial MT"/>
              <a:cs typeface="Arial MT"/>
            </a:endParaRPr>
          </a:p>
          <a:p>
            <a:pPr marL="469900" marR="174625" indent="-317500">
              <a:lnSpc>
                <a:spcPts val="1510"/>
              </a:lnSpc>
              <a:spcBef>
                <a:spcPts val="110"/>
              </a:spcBef>
              <a:buChar char="●"/>
              <a:tabLst>
                <a:tab pos="469900" algn="l"/>
              </a:tabLst>
            </a:pPr>
            <a:r>
              <a:rPr sz="1400" spc="-10" dirty="0">
                <a:latin typeface="Arial MT"/>
                <a:cs typeface="Arial MT"/>
              </a:rPr>
              <a:t>Very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useful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configuration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files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metadata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files.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49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Slower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JSON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80"/>
              </a:lnSpc>
              <a:spcBef>
                <a:spcPts val="1430"/>
              </a:spcBef>
            </a:pP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I/O</a:t>
            </a:r>
            <a:r>
              <a:rPr sz="1400" b="1" spc="-3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in</a:t>
            </a: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 Python: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80"/>
              </a:lnSpc>
            </a:pPr>
            <a:r>
              <a:rPr sz="1400" dirty="0">
                <a:latin typeface="Arial MT"/>
                <a:cs typeface="Arial MT"/>
              </a:rPr>
              <a:t>Using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/>
              </a:rPr>
              <a:t>pyyaml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550" y="3166110"/>
            <a:ext cx="2627630" cy="286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25"/>
              </a:lnSpc>
              <a:spcBef>
                <a:spcPts val="100"/>
              </a:spcBef>
            </a:pP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import</a:t>
            </a:r>
            <a:r>
              <a:rPr sz="900" spc="-60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spc="-20" dirty="0">
                <a:latin typeface="Consolas"/>
                <a:cs typeface="Consolas"/>
              </a:rPr>
              <a:t>yaml</a:t>
            </a:r>
            <a:endParaRPr sz="900">
              <a:latin typeface="Consolas"/>
              <a:cs typeface="Consolas"/>
            </a:endParaRPr>
          </a:p>
          <a:p>
            <a:pPr marL="12700">
              <a:lnSpc>
                <a:spcPts val="1025"/>
              </a:lnSpc>
            </a:pPr>
            <a:r>
              <a:rPr sz="900" dirty="0">
                <a:latin typeface="Consolas"/>
                <a:cs typeface="Consolas"/>
              </a:rPr>
              <a:t>data</a:t>
            </a:r>
            <a:r>
              <a:rPr sz="900" spc="-20" dirty="0"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900" spc="-15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yaml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900" spc="-10" dirty="0">
                <a:latin typeface="Consolas"/>
                <a:cs typeface="Consolas"/>
              </a:rPr>
              <a:t>safe_load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spc="-10" dirty="0">
                <a:latin typeface="Consolas"/>
                <a:cs typeface="Consolas"/>
              </a:rPr>
              <a:t>open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</a:rPr>
              <a:t>'input.yaml'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))</a:t>
            </a:r>
            <a:endParaRPr sz="900">
              <a:latin typeface="Consolas"/>
              <a:cs typeface="Consola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01121" y="1147381"/>
            <a:ext cx="4435475" cy="3426460"/>
            <a:chOff x="4401121" y="1147381"/>
            <a:chExt cx="4435475" cy="3426460"/>
          </a:xfrm>
        </p:grpSpPr>
        <p:sp>
          <p:nvSpPr>
            <p:cNvPr id="6" name="object 6"/>
            <p:cNvSpPr/>
            <p:nvPr/>
          </p:nvSpPr>
          <p:spPr>
            <a:xfrm>
              <a:off x="4405884" y="1152144"/>
              <a:ext cx="4425950" cy="3416935"/>
            </a:xfrm>
            <a:custGeom>
              <a:avLst/>
              <a:gdLst/>
              <a:ahLst/>
              <a:cxnLst/>
              <a:rect l="l" t="t" r="r" b="b"/>
              <a:pathLst>
                <a:path w="4425950" h="3416935">
                  <a:moveTo>
                    <a:pt x="4425696" y="0"/>
                  </a:moveTo>
                  <a:lnTo>
                    <a:pt x="0" y="0"/>
                  </a:lnTo>
                  <a:lnTo>
                    <a:pt x="0" y="3416808"/>
                  </a:lnTo>
                  <a:lnTo>
                    <a:pt x="4425696" y="3416808"/>
                  </a:lnTo>
                  <a:lnTo>
                    <a:pt x="4425696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05884" y="1152144"/>
              <a:ext cx="4425950" cy="3416935"/>
            </a:xfrm>
            <a:custGeom>
              <a:avLst/>
              <a:gdLst/>
              <a:ahLst/>
              <a:cxnLst/>
              <a:rect l="l" t="t" r="r" b="b"/>
              <a:pathLst>
                <a:path w="4425950" h="3416935">
                  <a:moveTo>
                    <a:pt x="0" y="3416808"/>
                  </a:moveTo>
                  <a:lnTo>
                    <a:pt x="4425696" y="3416808"/>
                  </a:lnTo>
                  <a:lnTo>
                    <a:pt x="4425696" y="0"/>
                  </a:lnTo>
                  <a:lnTo>
                    <a:pt x="0" y="0"/>
                  </a:lnTo>
                  <a:lnTo>
                    <a:pt x="0" y="3416808"/>
                  </a:lnTo>
                  <a:close/>
                </a:path>
              </a:pathLst>
            </a:custGeom>
            <a:ln w="9525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498213" y="1213231"/>
            <a:ext cx="3960495" cy="1575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YAML</a:t>
            </a:r>
            <a:r>
              <a:rPr sz="800" dirty="0">
                <a:solidFill>
                  <a:srgbClr val="A42A2A"/>
                </a:solidFill>
                <a:latin typeface="Consolas"/>
                <a:cs typeface="Consolas"/>
              </a:rPr>
              <a:t>:</a:t>
            </a:r>
            <a:r>
              <a:rPr sz="800" spc="-10" dirty="0">
                <a:solidFill>
                  <a:srgbClr val="A42A2A"/>
                </a:solidFill>
                <a:latin typeface="Consolas"/>
                <a:cs typeface="Consolas"/>
              </a:rPr>
              <a:t> </a:t>
            </a:r>
            <a:r>
              <a:rPr sz="800" dirty="0">
                <a:latin typeface="Consolas"/>
                <a:cs typeface="Consolas"/>
              </a:rPr>
              <a:t>YAML</a:t>
            </a:r>
            <a:r>
              <a:rPr sz="800" spc="-15" dirty="0">
                <a:latin typeface="Consolas"/>
                <a:cs typeface="Consolas"/>
              </a:rPr>
              <a:t> </a:t>
            </a:r>
            <a:r>
              <a:rPr sz="800" dirty="0">
                <a:latin typeface="Consolas"/>
                <a:cs typeface="Consolas"/>
              </a:rPr>
              <a:t>Ain't</a:t>
            </a:r>
            <a:r>
              <a:rPr sz="800" spc="-5" dirty="0">
                <a:latin typeface="Consolas"/>
                <a:cs typeface="Consolas"/>
              </a:rPr>
              <a:t> </a:t>
            </a:r>
            <a:r>
              <a:rPr sz="800" dirty="0">
                <a:latin typeface="Consolas"/>
                <a:cs typeface="Consolas"/>
              </a:rPr>
              <a:t>Markup</a:t>
            </a:r>
            <a:r>
              <a:rPr sz="800" spc="-15" dirty="0">
                <a:latin typeface="Consolas"/>
                <a:cs typeface="Consolas"/>
              </a:rPr>
              <a:t> </a:t>
            </a:r>
            <a:r>
              <a:rPr sz="800" spc="-10" dirty="0">
                <a:latin typeface="Consolas"/>
                <a:cs typeface="Consolas"/>
              </a:rPr>
              <a:t>Language</a:t>
            </a:r>
            <a:endParaRPr sz="800">
              <a:latin typeface="Consolas"/>
              <a:cs typeface="Consolas"/>
            </a:endParaRPr>
          </a:p>
          <a:p>
            <a:pPr>
              <a:lnSpc>
                <a:spcPts val="915"/>
              </a:lnSpc>
              <a:spcBef>
                <a:spcPts val="765"/>
              </a:spcBef>
            </a:pP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What</a:t>
            </a:r>
            <a:r>
              <a:rPr sz="8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It</a:t>
            </a:r>
            <a:r>
              <a:rPr sz="8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Is</a:t>
            </a:r>
            <a:r>
              <a:rPr sz="800" dirty="0">
                <a:solidFill>
                  <a:srgbClr val="A42A2A"/>
                </a:solidFill>
                <a:latin typeface="Consolas"/>
                <a:cs typeface="Consolas"/>
              </a:rPr>
              <a:t>:</a:t>
            </a:r>
            <a:r>
              <a:rPr sz="800" spc="-15" dirty="0">
                <a:solidFill>
                  <a:srgbClr val="A42A2A"/>
                </a:solidFill>
                <a:latin typeface="Consolas"/>
                <a:cs typeface="Consolas"/>
              </a:rPr>
              <a:t> </a:t>
            </a:r>
            <a:r>
              <a:rPr sz="800" dirty="0">
                <a:latin typeface="Consolas"/>
                <a:cs typeface="Consolas"/>
              </a:rPr>
              <a:t>YAML</a:t>
            </a:r>
            <a:r>
              <a:rPr sz="800" spc="-15" dirty="0">
                <a:latin typeface="Consolas"/>
                <a:cs typeface="Consolas"/>
              </a:rPr>
              <a:t> </a:t>
            </a:r>
            <a:r>
              <a:rPr sz="800" dirty="0">
                <a:latin typeface="Consolas"/>
                <a:cs typeface="Consolas"/>
              </a:rPr>
              <a:t>is</a:t>
            </a:r>
            <a:r>
              <a:rPr sz="800" spc="-15" dirty="0">
                <a:latin typeface="Consolas"/>
                <a:cs typeface="Consolas"/>
              </a:rPr>
              <a:t> </a:t>
            </a:r>
            <a:r>
              <a:rPr sz="800" dirty="0">
                <a:latin typeface="Consolas"/>
                <a:cs typeface="Consolas"/>
              </a:rPr>
              <a:t>a</a:t>
            </a:r>
            <a:r>
              <a:rPr sz="800" spc="-15" dirty="0">
                <a:latin typeface="Consolas"/>
                <a:cs typeface="Consolas"/>
              </a:rPr>
              <a:t> </a:t>
            </a:r>
            <a:r>
              <a:rPr sz="800" dirty="0">
                <a:latin typeface="Consolas"/>
                <a:cs typeface="Consolas"/>
              </a:rPr>
              <a:t>human</a:t>
            </a:r>
            <a:r>
              <a:rPr sz="800" spc="-15" dirty="0">
                <a:latin typeface="Consolas"/>
                <a:cs typeface="Consolas"/>
              </a:rPr>
              <a:t> </a:t>
            </a:r>
            <a:r>
              <a:rPr sz="800" dirty="0">
                <a:latin typeface="Consolas"/>
                <a:cs typeface="Consolas"/>
              </a:rPr>
              <a:t>friendly</a:t>
            </a:r>
            <a:r>
              <a:rPr sz="800" spc="-15" dirty="0">
                <a:latin typeface="Consolas"/>
                <a:cs typeface="Consolas"/>
              </a:rPr>
              <a:t> </a:t>
            </a:r>
            <a:r>
              <a:rPr sz="800" dirty="0">
                <a:latin typeface="Consolas"/>
                <a:cs typeface="Consolas"/>
              </a:rPr>
              <a:t>data</a:t>
            </a:r>
            <a:r>
              <a:rPr sz="800" spc="-15" dirty="0">
                <a:latin typeface="Consolas"/>
                <a:cs typeface="Consolas"/>
              </a:rPr>
              <a:t> </a:t>
            </a:r>
            <a:r>
              <a:rPr sz="800" spc="-10" dirty="0">
                <a:latin typeface="Consolas"/>
                <a:cs typeface="Consolas"/>
              </a:rPr>
              <a:t>serialization</a:t>
            </a:r>
            <a:endParaRPr sz="800">
              <a:latin typeface="Consolas"/>
              <a:cs typeface="Consolas"/>
            </a:endParaRPr>
          </a:p>
          <a:p>
            <a:pPr marL="111125">
              <a:lnSpc>
                <a:spcPts val="915"/>
              </a:lnSpc>
            </a:pPr>
            <a:r>
              <a:rPr sz="800" dirty="0">
                <a:latin typeface="Consolas"/>
                <a:cs typeface="Consolas"/>
              </a:rPr>
              <a:t>standard</a:t>
            </a:r>
            <a:r>
              <a:rPr sz="800" spc="-20" dirty="0">
                <a:latin typeface="Consolas"/>
                <a:cs typeface="Consolas"/>
              </a:rPr>
              <a:t> </a:t>
            </a:r>
            <a:r>
              <a:rPr sz="800" dirty="0">
                <a:latin typeface="Consolas"/>
                <a:cs typeface="Consolas"/>
              </a:rPr>
              <a:t>for</a:t>
            </a:r>
            <a:r>
              <a:rPr sz="800" spc="-10" dirty="0">
                <a:latin typeface="Consolas"/>
                <a:cs typeface="Consolas"/>
              </a:rPr>
              <a:t> </a:t>
            </a:r>
            <a:r>
              <a:rPr sz="800" dirty="0">
                <a:latin typeface="Consolas"/>
                <a:cs typeface="Consolas"/>
              </a:rPr>
              <a:t>all</a:t>
            </a:r>
            <a:r>
              <a:rPr sz="800" spc="-10" dirty="0">
                <a:latin typeface="Consolas"/>
                <a:cs typeface="Consolas"/>
              </a:rPr>
              <a:t> </a:t>
            </a:r>
            <a:r>
              <a:rPr sz="800" dirty="0">
                <a:latin typeface="Consolas"/>
                <a:cs typeface="Consolas"/>
              </a:rPr>
              <a:t>programming</a:t>
            </a:r>
            <a:r>
              <a:rPr sz="800" spc="-10" dirty="0">
                <a:latin typeface="Consolas"/>
                <a:cs typeface="Consolas"/>
              </a:rPr>
              <a:t> languages.</a:t>
            </a:r>
            <a:endParaRPr sz="800">
              <a:latin typeface="Consolas"/>
              <a:cs typeface="Consolas"/>
            </a:endParaRPr>
          </a:p>
          <a:p>
            <a:pPr>
              <a:lnSpc>
                <a:spcPts val="910"/>
              </a:lnSpc>
              <a:spcBef>
                <a:spcPts val="770"/>
              </a:spcBef>
            </a:pP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YAML</a:t>
            </a:r>
            <a:r>
              <a:rPr sz="8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00" spc="-10" dirty="0">
                <a:solidFill>
                  <a:srgbClr val="008000"/>
                </a:solidFill>
                <a:latin typeface="Consolas"/>
                <a:cs typeface="Consolas"/>
              </a:rPr>
              <a:t>Resources</a:t>
            </a:r>
            <a:r>
              <a:rPr sz="800" spc="-10" dirty="0">
                <a:solidFill>
                  <a:srgbClr val="A42A2A"/>
                </a:solidFill>
                <a:latin typeface="Consolas"/>
                <a:cs typeface="Consolas"/>
              </a:rPr>
              <a:t>:</a:t>
            </a:r>
            <a:endParaRPr sz="800">
              <a:latin typeface="Consolas"/>
              <a:cs typeface="Consolas"/>
            </a:endParaRPr>
          </a:p>
          <a:p>
            <a:pPr marL="111125" marR="615950">
              <a:lnSpc>
                <a:spcPts val="860"/>
              </a:lnSpc>
              <a:spcBef>
                <a:spcPts val="60"/>
              </a:spcBef>
            </a:pP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YAML</a:t>
            </a:r>
            <a:r>
              <a:rPr sz="8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1.2</a:t>
            </a:r>
            <a:r>
              <a:rPr sz="8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(3rd</a:t>
            </a:r>
            <a:r>
              <a:rPr sz="8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Edition)</a:t>
            </a:r>
            <a:r>
              <a:rPr sz="800" dirty="0">
                <a:solidFill>
                  <a:srgbClr val="A42A2A"/>
                </a:solidFill>
                <a:latin typeface="Consolas"/>
                <a:cs typeface="Consolas"/>
              </a:rPr>
              <a:t>:</a:t>
            </a:r>
            <a:r>
              <a:rPr sz="800" spc="-10" dirty="0">
                <a:solidFill>
                  <a:srgbClr val="A42A2A"/>
                </a:solidFill>
                <a:latin typeface="Consolas"/>
                <a:cs typeface="Consolas"/>
              </a:rPr>
              <a:t> </a:t>
            </a:r>
            <a:r>
              <a:rPr sz="800" u="sng" spc="-10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  <a:hlinkClick r:id="rId4"/>
              </a:rPr>
              <a:t>http://yaml.org/spec/1.2/spec.html</a:t>
            </a:r>
            <a:r>
              <a:rPr sz="800" spc="-10" dirty="0"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YAML</a:t>
            </a:r>
            <a:r>
              <a:rPr sz="8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1.1</a:t>
            </a:r>
            <a:r>
              <a:rPr sz="8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(2nd</a:t>
            </a:r>
            <a:r>
              <a:rPr sz="8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Edition)</a:t>
            </a:r>
            <a:r>
              <a:rPr sz="800" dirty="0">
                <a:solidFill>
                  <a:srgbClr val="A42A2A"/>
                </a:solidFill>
                <a:latin typeface="Consolas"/>
                <a:cs typeface="Consolas"/>
              </a:rPr>
              <a:t>:</a:t>
            </a:r>
            <a:r>
              <a:rPr sz="800" spc="-10" dirty="0">
                <a:solidFill>
                  <a:srgbClr val="A42A2A"/>
                </a:solidFill>
                <a:latin typeface="Consolas"/>
                <a:cs typeface="Consolas"/>
              </a:rPr>
              <a:t> </a:t>
            </a:r>
            <a:r>
              <a:rPr sz="800" u="sng" spc="-10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  <a:hlinkClick r:id="rId5"/>
              </a:rPr>
              <a:t>http://yaml.org/spec/1.1/</a:t>
            </a:r>
            <a:endParaRPr sz="800">
              <a:latin typeface="Consolas"/>
              <a:cs typeface="Consolas"/>
            </a:endParaRPr>
          </a:p>
          <a:p>
            <a:pPr marL="111125" marR="894715">
              <a:lnSpc>
                <a:spcPts val="860"/>
              </a:lnSpc>
              <a:spcBef>
                <a:spcPts val="10"/>
              </a:spcBef>
            </a:pP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YAML</a:t>
            </a:r>
            <a:r>
              <a:rPr sz="8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1.0</a:t>
            </a:r>
            <a:r>
              <a:rPr sz="8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(1st</a:t>
            </a:r>
            <a:r>
              <a:rPr sz="8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Edition)</a:t>
            </a:r>
            <a:r>
              <a:rPr sz="800" dirty="0">
                <a:solidFill>
                  <a:srgbClr val="A42A2A"/>
                </a:solidFill>
                <a:latin typeface="Consolas"/>
                <a:cs typeface="Consolas"/>
              </a:rPr>
              <a:t>:</a:t>
            </a:r>
            <a:r>
              <a:rPr sz="800" spc="-10" dirty="0">
                <a:solidFill>
                  <a:srgbClr val="A42A2A"/>
                </a:solidFill>
                <a:latin typeface="Consolas"/>
                <a:cs typeface="Consolas"/>
              </a:rPr>
              <a:t> </a:t>
            </a:r>
            <a:r>
              <a:rPr sz="800" u="sng" spc="-10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  <a:hlinkClick r:id="rId6"/>
              </a:rPr>
              <a:t>http://yaml.org/spec/1.0/</a:t>
            </a:r>
            <a:r>
              <a:rPr sz="800" spc="500" dirty="0"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YAML</a:t>
            </a:r>
            <a:r>
              <a:rPr sz="800" spc="-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Issues</a:t>
            </a:r>
            <a:r>
              <a:rPr sz="800" spc="-1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Page</a:t>
            </a:r>
            <a:r>
              <a:rPr sz="800" dirty="0">
                <a:solidFill>
                  <a:srgbClr val="A42A2A"/>
                </a:solidFill>
                <a:latin typeface="Consolas"/>
                <a:cs typeface="Consolas"/>
              </a:rPr>
              <a:t>:</a:t>
            </a:r>
            <a:r>
              <a:rPr sz="800" spc="-10" dirty="0">
                <a:solidFill>
                  <a:srgbClr val="A42A2A"/>
                </a:solidFill>
                <a:latin typeface="Consolas"/>
                <a:cs typeface="Consolas"/>
              </a:rPr>
              <a:t> </a:t>
            </a:r>
            <a:r>
              <a:rPr sz="800" u="sng" spc="-10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  <a:hlinkClick r:id="rId7"/>
              </a:rPr>
              <a:t>https://github.com/yaml/yaml/issues</a:t>
            </a:r>
            <a:r>
              <a:rPr sz="800" spc="-10" dirty="0"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YAML</a:t>
            </a:r>
            <a:r>
              <a:rPr sz="800" spc="-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Mailing List</a:t>
            </a:r>
            <a:r>
              <a:rPr sz="800" dirty="0">
                <a:solidFill>
                  <a:srgbClr val="A42A2A"/>
                </a:solidFill>
                <a:latin typeface="Consolas"/>
                <a:cs typeface="Consolas"/>
              </a:rPr>
              <a:t>: </a:t>
            </a:r>
            <a:r>
              <a:rPr sz="800" u="sng" spc="-10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  <a:hlinkClick r:id="rId8"/>
              </a:rPr>
              <a:t>yaml-core@lists.sourceforge.net</a:t>
            </a:r>
            <a:r>
              <a:rPr sz="800" spc="-10" dirty="0"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YAML</a:t>
            </a:r>
            <a:r>
              <a:rPr sz="8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IRC</a:t>
            </a:r>
            <a:r>
              <a:rPr sz="8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Channel</a:t>
            </a:r>
            <a:r>
              <a:rPr sz="800" dirty="0">
                <a:solidFill>
                  <a:srgbClr val="A42A2A"/>
                </a:solidFill>
                <a:latin typeface="Consolas"/>
                <a:cs typeface="Consolas"/>
              </a:rPr>
              <a:t>:</a:t>
            </a:r>
            <a:r>
              <a:rPr sz="800" spc="-20" dirty="0">
                <a:solidFill>
                  <a:srgbClr val="A42A2A"/>
                </a:solidFill>
                <a:latin typeface="Consolas"/>
                <a:cs typeface="Consolas"/>
              </a:rPr>
              <a:t> </a:t>
            </a:r>
            <a:r>
              <a:rPr sz="800" dirty="0">
                <a:latin typeface="Consolas"/>
                <a:cs typeface="Consolas"/>
              </a:rPr>
              <a:t>"#yaml</a:t>
            </a:r>
            <a:r>
              <a:rPr sz="800" spc="-15" dirty="0">
                <a:latin typeface="Consolas"/>
                <a:cs typeface="Consolas"/>
              </a:rPr>
              <a:t> </a:t>
            </a:r>
            <a:r>
              <a:rPr sz="800" dirty="0">
                <a:latin typeface="Consolas"/>
                <a:cs typeface="Consolas"/>
              </a:rPr>
              <a:t>on</a:t>
            </a:r>
            <a:r>
              <a:rPr sz="800" spc="-15" dirty="0">
                <a:latin typeface="Consolas"/>
                <a:cs typeface="Consolas"/>
              </a:rPr>
              <a:t> </a:t>
            </a:r>
            <a:r>
              <a:rPr sz="800" spc="-10" dirty="0">
                <a:latin typeface="Consolas"/>
                <a:cs typeface="Consolas"/>
              </a:rPr>
              <a:t>irc.freenode.net"</a:t>
            </a:r>
            <a:endParaRPr sz="800">
              <a:latin typeface="Consolas"/>
              <a:cs typeface="Consolas"/>
            </a:endParaRPr>
          </a:p>
          <a:p>
            <a:pPr marL="111125" marR="5080">
              <a:lnSpc>
                <a:spcPts val="860"/>
              </a:lnSpc>
              <a:spcBef>
                <a:spcPts val="20"/>
              </a:spcBef>
            </a:pP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YAML</a:t>
            </a:r>
            <a:r>
              <a:rPr sz="800" spc="-2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Cookbook</a:t>
            </a:r>
            <a:r>
              <a:rPr sz="800" spc="-2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(Ruby)</a:t>
            </a:r>
            <a:r>
              <a:rPr sz="800" dirty="0">
                <a:solidFill>
                  <a:srgbClr val="A42A2A"/>
                </a:solidFill>
                <a:latin typeface="Consolas"/>
                <a:cs typeface="Consolas"/>
              </a:rPr>
              <a:t>:</a:t>
            </a:r>
            <a:r>
              <a:rPr sz="800" spc="-30" dirty="0">
                <a:solidFill>
                  <a:srgbClr val="A42A2A"/>
                </a:solidFill>
                <a:latin typeface="Consolas"/>
                <a:cs typeface="Consolas"/>
              </a:rPr>
              <a:t> </a:t>
            </a:r>
            <a:r>
              <a:rPr sz="800" u="sng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  <a:hlinkClick r:id="rId9"/>
              </a:rPr>
              <a:t>http://yaml4r.sourceforge.net/cookbook/</a:t>
            </a:r>
            <a:r>
              <a:rPr sz="800" spc="-25" dirty="0">
                <a:latin typeface="Consolas"/>
                <a:cs typeface="Consolas"/>
              </a:rPr>
              <a:t> </a:t>
            </a:r>
            <a:r>
              <a:rPr sz="800" spc="-10" dirty="0">
                <a:latin typeface="Consolas"/>
                <a:cs typeface="Consolas"/>
              </a:rPr>
              <a:t>(</a:t>
            </a:r>
            <a:r>
              <a:rPr sz="800" u="sng" spc="-10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  <a:hlinkClick r:id="rId10"/>
              </a:rPr>
              <a:t>local</a:t>
            </a:r>
            <a:r>
              <a:rPr sz="800" spc="-10" dirty="0">
                <a:latin typeface="Consolas"/>
                <a:cs typeface="Consolas"/>
              </a:rPr>
              <a:t>)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YAML</a:t>
            </a:r>
            <a:r>
              <a:rPr sz="8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Reference</a:t>
            </a:r>
            <a:r>
              <a:rPr sz="800" spc="15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Parser</a:t>
            </a:r>
            <a:r>
              <a:rPr sz="800" dirty="0">
                <a:solidFill>
                  <a:srgbClr val="A42A2A"/>
                </a:solidFill>
                <a:latin typeface="Consolas"/>
                <a:cs typeface="Consolas"/>
              </a:rPr>
              <a:t>:</a:t>
            </a:r>
            <a:r>
              <a:rPr sz="800" spc="20" dirty="0">
                <a:solidFill>
                  <a:srgbClr val="A42A2A"/>
                </a:solidFill>
                <a:latin typeface="Consolas"/>
                <a:cs typeface="Consolas"/>
              </a:rPr>
              <a:t> </a:t>
            </a:r>
            <a:r>
              <a:rPr sz="800" u="sng" spc="-10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  <a:hlinkClick r:id="rId11"/>
              </a:rPr>
              <a:t>http://ben-kiki.org/ypaste/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4498213" y="2859786"/>
            <a:ext cx="1014094" cy="916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910"/>
              </a:lnSpc>
              <a:spcBef>
                <a:spcPts val="100"/>
              </a:spcBef>
            </a:pPr>
            <a:r>
              <a:rPr sz="800" spc="-10" dirty="0">
                <a:solidFill>
                  <a:srgbClr val="008000"/>
                </a:solidFill>
                <a:latin typeface="Consolas"/>
                <a:cs typeface="Consolas"/>
              </a:rPr>
              <a:t>Projects</a:t>
            </a:r>
            <a:r>
              <a:rPr sz="800" spc="-10" dirty="0">
                <a:solidFill>
                  <a:srgbClr val="A42A2A"/>
                </a:solidFill>
                <a:latin typeface="Consolas"/>
                <a:cs typeface="Consolas"/>
              </a:rPr>
              <a:t>:</a:t>
            </a:r>
            <a:endParaRPr sz="800">
              <a:latin typeface="Consolas"/>
              <a:cs typeface="Consolas"/>
            </a:endParaRPr>
          </a:p>
          <a:p>
            <a:pPr marL="111125">
              <a:lnSpc>
                <a:spcPts val="865"/>
              </a:lnSpc>
            </a:pPr>
            <a:r>
              <a:rPr sz="800" dirty="0">
                <a:solidFill>
                  <a:srgbClr val="008000"/>
                </a:solidFill>
                <a:latin typeface="Consolas"/>
                <a:cs typeface="Consolas"/>
              </a:rPr>
              <a:t>C/C++</a:t>
            </a:r>
            <a:r>
              <a:rPr sz="800" spc="-10" dirty="0">
                <a:solidFill>
                  <a:srgbClr val="008000"/>
                </a:solidFill>
                <a:latin typeface="Consolas"/>
                <a:cs typeface="Consolas"/>
              </a:rPr>
              <a:t> Libraries</a:t>
            </a:r>
            <a:r>
              <a:rPr sz="800" spc="-10" dirty="0">
                <a:solidFill>
                  <a:srgbClr val="A42A2A"/>
                </a:solidFill>
                <a:latin typeface="Consolas"/>
                <a:cs typeface="Consolas"/>
              </a:rPr>
              <a:t>:</a:t>
            </a:r>
            <a:endParaRPr sz="800">
              <a:latin typeface="Consolas"/>
              <a:cs typeface="Consolas"/>
            </a:endParaRPr>
          </a:p>
          <a:p>
            <a:pPr marL="220979" indent="-109855">
              <a:lnSpc>
                <a:spcPts val="865"/>
              </a:lnSpc>
              <a:buChar char="-"/>
              <a:tabLst>
                <a:tab pos="220979" algn="l"/>
              </a:tabLst>
            </a:pPr>
            <a:r>
              <a:rPr sz="800" u="sng" spc="-10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  <a:hlinkClick r:id="rId12"/>
              </a:rPr>
              <a:t>libyaml</a:t>
            </a:r>
            <a:endParaRPr sz="800">
              <a:latin typeface="Consolas"/>
              <a:cs typeface="Consolas"/>
            </a:endParaRPr>
          </a:p>
          <a:p>
            <a:pPr marL="220979" indent="-109855">
              <a:lnSpc>
                <a:spcPts val="865"/>
              </a:lnSpc>
              <a:buChar char="-"/>
              <a:tabLst>
                <a:tab pos="220979" algn="l"/>
              </a:tabLst>
            </a:pPr>
            <a:r>
              <a:rPr sz="800" u="sng" spc="-20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  <a:hlinkClick r:id="rId13"/>
              </a:rPr>
              <a:t>Syck</a:t>
            </a:r>
            <a:endParaRPr sz="800">
              <a:latin typeface="Consolas"/>
              <a:cs typeface="Consolas"/>
            </a:endParaRPr>
          </a:p>
          <a:p>
            <a:pPr marR="339725" indent="220979">
              <a:lnSpc>
                <a:spcPts val="860"/>
              </a:lnSpc>
              <a:spcBef>
                <a:spcPts val="65"/>
              </a:spcBef>
              <a:buChar char="-"/>
              <a:tabLst>
                <a:tab pos="220979" algn="l"/>
              </a:tabLst>
            </a:pPr>
            <a:r>
              <a:rPr sz="800" u="sng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  <a:hlinkClick r:id="rId14"/>
              </a:rPr>
              <a:t>yaml-</a:t>
            </a:r>
            <a:r>
              <a:rPr sz="800" u="sng" spc="-25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  <a:hlinkClick r:id="rId14"/>
              </a:rPr>
              <a:t>cpp</a:t>
            </a:r>
            <a:r>
              <a:rPr sz="800" spc="-25" dirty="0">
                <a:latin typeface="Consolas"/>
                <a:cs typeface="Consolas"/>
              </a:rPr>
              <a:t> </a:t>
            </a:r>
            <a:r>
              <a:rPr sz="800" spc="-10" dirty="0">
                <a:solidFill>
                  <a:srgbClr val="008000"/>
                </a:solidFill>
                <a:latin typeface="Consolas"/>
                <a:cs typeface="Consolas"/>
              </a:rPr>
              <a:t>Python</a:t>
            </a:r>
            <a:r>
              <a:rPr sz="800" spc="-10" dirty="0">
                <a:solidFill>
                  <a:srgbClr val="A42A2A"/>
                </a:solidFill>
                <a:latin typeface="Consolas"/>
                <a:cs typeface="Consolas"/>
              </a:rPr>
              <a:t>:</a:t>
            </a:r>
            <a:endParaRPr sz="800">
              <a:latin typeface="Consolas"/>
              <a:cs typeface="Consolas"/>
            </a:endParaRPr>
          </a:p>
          <a:p>
            <a:pPr marL="221615" indent="-110489">
              <a:lnSpc>
                <a:spcPts val="810"/>
              </a:lnSpc>
              <a:buChar char="-"/>
              <a:tabLst>
                <a:tab pos="221615" algn="l"/>
              </a:tabLst>
            </a:pPr>
            <a:r>
              <a:rPr sz="800" u="sng" spc="-10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  <a:hlinkClick r:id="rId15"/>
              </a:rPr>
              <a:t>PyYAML</a:t>
            </a:r>
            <a:endParaRPr sz="800">
              <a:latin typeface="Consolas"/>
              <a:cs typeface="Consolas"/>
            </a:endParaRPr>
          </a:p>
          <a:p>
            <a:pPr marL="220979" indent="-109855">
              <a:lnSpc>
                <a:spcPts val="915"/>
              </a:lnSpc>
              <a:buChar char="-"/>
              <a:tabLst>
                <a:tab pos="220979" algn="l"/>
              </a:tabLst>
            </a:pPr>
            <a:r>
              <a:rPr sz="800" u="sng" spc="-10" dirty="0">
                <a:uFill>
                  <a:solidFill>
                    <a:srgbClr val="000000"/>
                  </a:solidFill>
                </a:uFill>
                <a:latin typeface="Consolas"/>
                <a:cs typeface="Consolas"/>
                <a:hlinkClick r:id="rId16"/>
              </a:rPr>
              <a:t>ruamel.yaml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99861" y="3079242"/>
            <a:ext cx="2402205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910"/>
              </a:lnSpc>
              <a:spcBef>
                <a:spcPts val="100"/>
              </a:spcBef>
            </a:pP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#</a:t>
            </a:r>
            <a:r>
              <a:rPr sz="8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"C"</a:t>
            </a:r>
            <a:r>
              <a:rPr sz="8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Fast</a:t>
            </a:r>
            <a:r>
              <a:rPr sz="8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YAML</a:t>
            </a:r>
            <a:r>
              <a:rPr sz="8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spc="-25" dirty="0">
                <a:solidFill>
                  <a:srgbClr val="0000FF"/>
                </a:solidFill>
                <a:latin typeface="Consolas"/>
                <a:cs typeface="Consolas"/>
              </a:rPr>
              <a:t>1.1</a:t>
            </a:r>
            <a:endParaRPr sz="800">
              <a:latin typeface="Consolas"/>
              <a:cs typeface="Consolas"/>
            </a:endParaRPr>
          </a:p>
          <a:p>
            <a:pPr>
              <a:lnSpc>
                <a:spcPts val="865"/>
              </a:lnSpc>
            </a:pP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#</a:t>
            </a:r>
            <a:r>
              <a:rPr sz="8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(dated)</a:t>
            </a:r>
            <a:r>
              <a:rPr sz="8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"C"</a:t>
            </a:r>
            <a:r>
              <a:rPr sz="8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YAML</a:t>
            </a:r>
            <a:r>
              <a:rPr sz="8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spc="-25" dirty="0">
                <a:solidFill>
                  <a:srgbClr val="0000FF"/>
                </a:solidFill>
                <a:latin typeface="Consolas"/>
                <a:cs typeface="Consolas"/>
              </a:rPr>
              <a:t>1.0</a:t>
            </a:r>
            <a:endParaRPr sz="800">
              <a:latin typeface="Consolas"/>
              <a:cs typeface="Consolas"/>
            </a:endParaRPr>
          </a:p>
          <a:p>
            <a:pPr>
              <a:lnSpc>
                <a:spcPts val="910"/>
              </a:lnSpc>
            </a:pP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#</a:t>
            </a:r>
            <a:r>
              <a:rPr sz="8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C++</a:t>
            </a:r>
            <a:r>
              <a:rPr sz="800" spc="-1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YAML</a:t>
            </a:r>
            <a:r>
              <a:rPr sz="8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1.2</a:t>
            </a:r>
            <a:r>
              <a:rPr sz="8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spc="-10" dirty="0">
                <a:solidFill>
                  <a:srgbClr val="0000FF"/>
                </a:solidFill>
                <a:latin typeface="Consolas"/>
                <a:cs typeface="Consolas"/>
              </a:rPr>
              <a:t>implementation</a:t>
            </a:r>
            <a:endParaRPr sz="800">
              <a:latin typeface="Consolas"/>
              <a:cs typeface="Consolas"/>
            </a:endParaRPr>
          </a:p>
          <a:p>
            <a:pPr>
              <a:lnSpc>
                <a:spcPts val="915"/>
              </a:lnSpc>
              <a:spcBef>
                <a:spcPts val="770"/>
              </a:spcBef>
            </a:pP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#</a:t>
            </a:r>
            <a:r>
              <a:rPr sz="8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YAML</a:t>
            </a:r>
            <a:r>
              <a:rPr sz="8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1.1,</a:t>
            </a:r>
            <a:r>
              <a:rPr sz="8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pure</a:t>
            </a:r>
            <a:r>
              <a:rPr sz="8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python</a:t>
            </a:r>
            <a:r>
              <a:rPr sz="8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and</a:t>
            </a:r>
            <a:r>
              <a:rPr sz="8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libyaml</a:t>
            </a:r>
            <a:r>
              <a:rPr sz="8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spc="-10" dirty="0">
                <a:solidFill>
                  <a:srgbClr val="0000FF"/>
                </a:solidFill>
                <a:latin typeface="Consolas"/>
                <a:cs typeface="Consolas"/>
              </a:rPr>
              <a:t>binding</a:t>
            </a:r>
            <a:endParaRPr sz="800">
              <a:latin typeface="Consolas"/>
              <a:cs typeface="Consolas"/>
            </a:endParaRPr>
          </a:p>
          <a:p>
            <a:pPr>
              <a:lnSpc>
                <a:spcPts val="915"/>
              </a:lnSpc>
            </a:pP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#</a:t>
            </a:r>
            <a:r>
              <a:rPr sz="8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YAML</a:t>
            </a:r>
            <a:r>
              <a:rPr sz="8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1.2,</a:t>
            </a:r>
            <a:r>
              <a:rPr sz="8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update</a:t>
            </a:r>
            <a:r>
              <a:rPr sz="8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of</a:t>
            </a:r>
            <a:r>
              <a:rPr sz="800" spc="-5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PyYAML</a:t>
            </a:r>
            <a:r>
              <a:rPr sz="800" spc="-1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0000FF"/>
                </a:solidFill>
                <a:latin typeface="Consolas"/>
                <a:cs typeface="Consolas"/>
              </a:rPr>
              <a:t>with</a:t>
            </a:r>
            <a:r>
              <a:rPr sz="800" spc="-20" dirty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sz="800" spc="-25" dirty="0">
                <a:solidFill>
                  <a:srgbClr val="0000FF"/>
                </a:solidFill>
                <a:latin typeface="Consolas"/>
                <a:cs typeface="Consolas"/>
              </a:rPr>
              <a:t>...</a:t>
            </a:r>
            <a:endParaRPr sz="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MessagePack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756660" cy="2770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MessagePack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binary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encoded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JSON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400" dirty="0">
                <a:latin typeface="Arial MT"/>
                <a:cs typeface="Arial MT"/>
              </a:rPr>
              <a:t>Much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more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compact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JSON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  <a:spcBef>
                <a:spcPts val="1430"/>
              </a:spcBef>
            </a:pP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Advantages: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Very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compact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High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I/O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performance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Good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network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I/O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databases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Good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bigger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data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Streamable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  <a:spcBef>
                <a:spcPts val="1430"/>
              </a:spcBef>
            </a:pP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Disadvantages: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Not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human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readable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(but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easy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decode)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Less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suited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large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numerical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arrays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1978" y="2165731"/>
            <a:ext cx="2159000" cy="180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0"/>
              </a:spcBef>
            </a:pP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I/O</a:t>
            </a:r>
            <a:r>
              <a:rPr sz="1400" b="1" spc="-3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in</a:t>
            </a: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 Python: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95"/>
              </a:lnSpc>
            </a:pP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/>
              </a:rPr>
              <a:t>Msgpack</a:t>
            </a:r>
            <a:r>
              <a:rPr sz="1400" spc="-75" dirty="0">
                <a:solidFill>
                  <a:srgbClr val="0462C1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library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onsolas"/>
                <a:cs typeface="Consolas"/>
              </a:rPr>
              <a:t>&gt;&gt;&gt;</a:t>
            </a:r>
            <a:r>
              <a:rPr sz="1100" spc="-25" dirty="0">
                <a:latin typeface="Consolas"/>
                <a:cs typeface="Consolas"/>
              </a:rPr>
              <a:t> </a:t>
            </a:r>
            <a:r>
              <a:rPr sz="1100" dirty="0">
                <a:latin typeface="Consolas"/>
                <a:cs typeface="Consolas"/>
              </a:rPr>
              <a:t>import</a:t>
            </a:r>
            <a:r>
              <a:rPr sz="1100" spc="-25" dirty="0"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msgpack</a:t>
            </a:r>
            <a:endParaRPr sz="1100">
              <a:latin typeface="Consolas"/>
              <a:cs typeface="Consolas"/>
            </a:endParaRPr>
          </a:p>
          <a:p>
            <a:pPr marL="12700" marR="5080">
              <a:lnSpc>
                <a:spcPct val="142700"/>
              </a:lnSpc>
              <a:spcBef>
                <a:spcPts val="15"/>
              </a:spcBef>
            </a:pPr>
            <a:r>
              <a:rPr sz="1100" dirty="0">
                <a:latin typeface="Consolas"/>
                <a:cs typeface="Consolas"/>
              </a:rPr>
              <a:t>&gt;&gt;&gt;</a:t>
            </a:r>
            <a:r>
              <a:rPr sz="1100" spc="-35" dirty="0">
                <a:latin typeface="Consolas"/>
                <a:cs typeface="Consolas"/>
              </a:rPr>
              <a:t> </a:t>
            </a:r>
            <a:r>
              <a:rPr sz="1100" dirty="0">
                <a:latin typeface="Consolas"/>
                <a:cs typeface="Consolas"/>
              </a:rPr>
              <a:t>msgpack.packb([1,</a:t>
            </a:r>
            <a:r>
              <a:rPr sz="1100" spc="-35" dirty="0">
                <a:latin typeface="Consolas"/>
                <a:cs typeface="Consolas"/>
              </a:rPr>
              <a:t> </a:t>
            </a:r>
            <a:r>
              <a:rPr sz="1100" dirty="0">
                <a:latin typeface="Consolas"/>
                <a:cs typeface="Consolas"/>
              </a:rPr>
              <a:t>2,</a:t>
            </a:r>
            <a:r>
              <a:rPr sz="1100" spc="-35" dirty="0">
                <a:latin typeface="Consolas"/>
                <a:cs typeface="Consolas"/>
              </a:rPr>
              <a:t> </a:t>
            </a:r>
            <a:r>
              <a:rPr sz="1100" spc="-25" dirty="0">
                <a:latin typeface="Consolas"/>
                <a:cs typeface="Consolas"/>
              </a:rPr>
              <a:t>3]) </a:t>
            </a:r>
            <a:r>
              <a:rPr sz="1100" spc="-10" dirty="0">
                <a:latin typeface="Consolas"/>
                <a:cs typeface="Consolas"/>
              </a:rPr>
              <a:t>'\x93\x01\x02\x03'</a:t>
            </a:r>
            <a:endParaRPr sz="1100">
              <a:latin typeface="Consolas"/>
              <a:cs typeface="Consolas"/>
            </a:endParaRPr>
          </a:p>
          <a:p>
            <a:pPr marL="12700" marR="462280">
              <a:lnSpc>
                <a:spcPts val="1900"/>
              </a:lnSpc>
              <a:spcBef>
                <a:spcPts val="80"/>
              </a:spcBef>
            </a:pPr>
            <a:r>
              <a:rPr sz="1100" dirty="0">
                <a:latin typeface="Consolas"/>
                <a:cs typeface="Consolas"/>
              </a:rPr>
              <a:t>&gt;&gt;&gt;</a:t>
            </a:r>
            <a:r>
              <a:rPr sz="1100" spc="-20" dirty="0"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msgpack.unpackb(_) </a:t>
            </a:r>
            <a:r>
              <a:rPr sz="1100" dirty="0">
                <a:latin typeface="Consolas"/>
                <a:cs typeface="Consolas"/>
              </a:rPr>
              <a:t>[1,</a:t>
            </a:r>
            <a:r>
              <a:rPr sz="1100" spc="-15" dirty="0">
                <a:latin typeface="Consolas"/>
                <a:cs typeface="Consolas"/>
              </a:rPr>
              <a:t> </a:t>
            </a:r>
            <a:r>
              <a:rPr sz="1100" dirty="0">
                <a:latin typeface="Consolas"/>
                <a:cs typeface="Consolas"/>
              </a:rPr>
              <a:t>2,</a:t>
            </a:r>
            <a:r>
              <a:rPr sz="1100" spc="-15" dirty="0">
                <a:latin typeface="Consolas"/>
                <a:cs typeface="Consolas"/>
              </a:rPr>
              <a:t> </a:t>
            </a:r>
            <a:r>
              <a:rPr sz="1100" spc="-25" dirty="0">
                <a:latin typeface="Consolas"/>
                <a:cs typeface="Consolas"/>
              </a:rPr>
              <a:t>3]</a:t>
            </a:r>
            <a:endParaRPr sz="110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77611" y="368808"/>
            <a:ext cx="3553967" cy="7254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Google</a:t>
            </a:r>
            <a:r>
              <a:rPr spc="-200" dirty="0"/>
              <a:t> </a:t>
            </a:r>
            <a:r>
              <a:rPr spc="55" dirty="0"/>
              <a:t>Protobuf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823970" cy="277050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2384" marR="5080" algn="ctr">
              <a:lnSpc>
                <a:spcPct val="90000"/>
              </a:lnSpc>
              <a:spcBef>
                <a:spcPts val="275"/>
              </a:spcBef>
            </a:pP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“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Protocol</a:t>
            </a:r>
            <a:r>
              <a:rPr sz="1400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buffers</a:t>
            </a:r>
            <a:r>
              <a:rPr sz="1400" spc="-60" dirty="0">
                <a:solidFill>
                  <a:srgbClr val="0462C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are</a:t>
            </a:r>
            <a:r>
              <a:rPr sz="1400" spc="-4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Google's</a:t>
            </a:r>
            <a:r>
              <a:rPr sz="1400" spc="-4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Arial MT"/>
                <a:cs typeface="Arial MT"/>
              </a:rPr>
              <a:t>language-neutral, platform-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neutral,</a:t>
            </a:r>
            <a:r>
              <a:rPr sz="1400" spc="-5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extensible</a:t>
            </a:r>
            <a:r>
              <a:rPr sz="1400" spc="-3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mechanism</a:t>
            </a:r>
            <a:r>
              <a:rPr sz="1400" spc="-6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666666"/>
                </a:solidFill>
                <a:latin typeface="Arial MT"/>
                <a:cs typeface="Arial MT"/>
              </a:rPr>
              <a:t>for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serializing</a:t>
            </a:r>
            <a:r>
              <a:rPr sz="1400" spc="-5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structured</a:t>
            </a:r>
            <a:r>
              <a:rPr sz="1400" spc="-5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data</a:t>
            </a:r>
            <a:r>
              <a:rPr sz="1400" spc="-3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r>
              <a:rPr sz="1400" spc="-2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think</a:t>
            </a:r>
            <a:r>
              <a:rPr sz="1400" spc="-4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XML,</a:t>
            </a:r>
            <a:r>
              <a:rPr sz="1400" spc="-3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666666"/>
                </a:solidFill>
                <a:latin typeface="Arial MT"/>
                <a:cs typeface="Arial MT"/>
              </a:rPr>
              <a:t>but </a:t>
            </a:r>
            <a:r>
              <a:rPr sz="1400" spc="-10" dirty="0">
                <a:solidFill>
                  <a:srgbClr val="666666"/>
                </a:solidFill>
                <a:latin typeface="Arial MT"/>
                <a:cs typeface="Arial MT"/>
              </a:rPr>
              <a:t>smaller,</a:t>
            </a:r>
            <a:r>
              <a:rPr sz="1400" spc="-5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Arial MT"/>
                <a:cs typeface="Arial MT"/>
              </a:rPr>
              <a:t>faster,</a:t>
            </a:r>
            <a:r>
              <a:rPr sz="1400" spc="-5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sz="1400" spc="-3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666666"/>
                </a:solidFill>
                <a:latin typeface="Arial MT"/>
                <a:cs typeface="Arial MT"/>
              </a:rPr>
              <a:t>simpler.”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  <a:spcBef>
                <a:spcPts val="1440"/>
              </a:spcBef>
            </a:pPr>
            <a:r>
              <a:rPr sz="1400" dirty="0">
                <a:latin typeface="Arial MT"/>
                <a:cs typeface="Arial MT"/>
              </a:rPr>
              <a:t>Primarily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designed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serializing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over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the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wire,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also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file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format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 MT"/>
              <a:cs typeface="Arial MT"/>
            </a:endParaRPr>
          </a:p>
          <a:p>
            <a:pPr marL="12700" marR="655320">
              <a:lnSpc>
                <a:spcPts val="1510"/>
              </a:lnSpc>
            </a:pPr>
            <a:r>
              <a:rPr sz="1400" dirty="0">
                <a:latin typeface="Arial MT"/>
                <a:cs typeface="Arial MT"/>
              </a:rPr>
              <a:t>Protobuf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defines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protocol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specification </a:t>
            </a:r>
            <a:r>
              <a:rPr sz="1400" dirty="0">
                <a:latin typeface="Arial MT"/>
                <a:cs typeface="Arial MT"/>
              </a:rPr>
              <a:t>language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(prototxt)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wire</a:t>
            </a:r>
            <a:r>
              <a:rPr sz="1400" spc="-10" dirty="0">
                <a:latin typeface="Arial MT"/>
                <a:cs typeface="Arial MT"/>
              </a:rPr>
              <a:t> format.</a:t>
            </a:r>
            <a:endParaRPr sz="1400">
              <a:latin typeface="Arial MT"/>
              <a:cs typeface="Arial MT"/>
            </a:endParaRPr>
          </a:p>
          <a:p>
            <a:pPr marL="12700" marR="360045">
              <a:lnSpc>
                <a:spcPts val="1510"/>
              </a:lnSpc>
              <a:spcBef>
                <a:spcPts val="1600"/>
              </a:spcBef>
            </a:pPr>
            <a:r>
              <a:rPr sz="1400" dirty="0">
                <a:latin typeface="Arial MT"/>
                <a:cs typeface="Arial MT"/>
              </a:rPr>
              <a:t>Notably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specification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distribution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well-</a:t>
            </a:r>
            <a:r>
              <a:rPr sz="1400" dirty="0">
                <a:latin typeface="Arial MT"/>
                <a:cs typeface="Arial MT"/>
              </a:rPr>
              <a:t>known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deep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learning </a:t>
            </a:r>
            <a:r>
              <a:rPr sz="1400" dirty="0">
                <a:latin typeface="Arial MT"/>
                <a:cs typeface="Arial MT"/>
              </a:rPr>
              <a:t>library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developed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Berkeley: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Caffe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Prototxt</a:t>
            </a:r>
            <a:r>
              <a:rPr spc="-20" dirty="0"/>
              <a:t> </a:t>
            </a:r>
            <a:r>
              <a:rPr spc="-10" dirty="0"/>
              <a:t>example:</a:t>
            </a: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pc="-10" dirty="0"/>
          </a:p>
          <a:p>
            <a:pPr marL="12700">
              <a:lnSpc>
                <a:spcPct val="100000"/>
              </a:lnSpc>
            </a:pPr>
            <a:r>
              <a:rPr sz="1050" b="0" dirty="0">
                <a:solidFill>
                  <a:srgbClr val="37464F"/>
                </a:solidFill>
                <a:latin typeface="Consolas"/>
                <a:cs typeface="Consolas"/>
              </a:rPr>
              <a:t>message</a:t>
            </a:r>
            <a:r>
              <a:rPr sz="1050" b="0" spc="-40" dirty="0">
                <a:solidFill>
                  <a:srgbClr val="37464F"/>
                </a:solidFill>
                <a:latin typeface="Consolas"/>
                <a:cs typeface="Consolas"/>
              </a:rPr>
              <a:t> </a:t>
            </a:r>
            <a:r>
              <a:rPr sz="1050" b="0" dirty="0">
                <a:solidFill>
                  <a:srgbClr val="9C27AF"/>
                </a:solidFill>
                <a:latin typeface="Consolas"/>
                <a:cs typeface="Consolas"/>
              </a:rPr>
              <a:t>Person</a:t>
            </a:r>
            <a:r>
              <a:rPr sz="1050" b="0" spc="-35" dirty="0">
                <a:solidFill>
                  <a:srgbClr val="9C27AF"/>
                </a:solidFill>
                <a:latin typeface="Consolas"/>
                <a:cs typeface="Consolas"/>
              </a:rPr>
              <a:t> </a:t>
            </a:r>
            <a:r>
              <a:rPr sz="1050" b="0" spc="-50" dirty="0">
                <a:solidFill>
                  <a:srgbClr val="37464F"/>
                </a:solidFill>
                <a:latin typeface="Consolas"/>
                <a:cs typeface="Consolas"/>
              </a:rPr>
              <a:t>{</a:t>
            </a:r>
            <a:endParaRPr sz="1050">
              <a:latin typeface="Consolas"/>
              <a:cs typeface="Consolas"/>
            </a:endParaRPr>
          </a:p>
          <a:p>
            <a:pPr marL="158750" marR="1229360">
              <a:lnSpc>
                <a:spcPct val="142900"/>
              </a:lnSpc>
            </a:pPr>
            <a:r>
              <a:rPr sz="1050" b="0" dirty="0">
                <a:solidFill>
                  <a:srgbClr val="37464F"/>
                </a:solidFill>
                <a:latin typeface="Consolas"/>
                <a:cs typeface="Consolas"/>
              </a:rPr>
              <a:t>required</a:t>
            </a:r>
            <a:r>
              <a:rPr sz="1050" b="0" spc="-35" dirty="0">
                <a:solidFill>
                  <a:srgbClr val="37464F"/>
                </a:solidFill>
                <a:latin typeface="Consolas"/>
                <a:cs typeface="Consolas"/>
              </a:rPr>
              <a:t> </a:t>
            </a:r>
            <a:r>
              <a:rPr sz="1050" b="0" dirty="0">
                <a:solidFill>
                  <a:srgbClr val="3A78E7"/>
                </a:solidFill>
                <a:latin typeface="Consolas"/>
                <a:cs typeface="Consolas"/>
              </a:rPr>
              <a:t>string</a:t>
            </a:r>
            <a:r>
              <a:rPr sz="1050" b="0" spc="-40" dirty="0">
                <a:solidFill>
                  <a:srgbClr val="3A78E7"/>
                </a:solidFill>
                <a:latin typeface="Consolas"/>
                <a:cs typeface="Consolas"/>
              </a:rPr>
              <a:t> </a:t>
            </a:r>
            <a:r>
              <a:rPr sz="1050" b="0" dirty="0">
                <a:solidFill>
                  <a:srgbClr val="37464F"/>
                </a:solidFill>
                <a:latin typeface="Consolas"/>
                <a:cs typeface="Consolas"/>
              </a:rPr>
              <a:t>name</a:t>
            </a:r>
            <a:r>
              <a:rPr sz="1050" b="0" spc="-25" dirty="0">
                <a:solidFill>
                  <a:srgbClr val="37464F"/>
                </a:solidFill>
                <a:latin typeface="Consolas"/>
                <a:cs typeface="Consolas"/>
              </a:rPr>
              <a:t> </a:t>
            </a:r>
            <a:r>
              <a:rPr sz="1050" b="0" dirty="0">
                <a:solidFill>
                  <a:srgbClr val="37464F"/>
                </a:solidFill>
                <a:latin typeface="Consolas"/>
                <a:cs typeface="Consolas"/>
              </a:rPr>
              <a:t>=</a:t>
            </a:r>
            <a:r>
              <a:rPr sz="1050" b="0" spc="-35" dirty="0">
                <a:solidFill>
                  <a:srgbClr val="37464F"/>
                </a:solidFill>
                <a:latin typeface="Consolas"/>
                <a:cs typeface="Consolas"/>
              </a:rPr>
              <a:t> </a:t>
            </a:r>
            <a:r>
              <a:rPr sz="1050" b="0" spc="-25" dirty="0">
                <a:solidFill>
                  <a:srgbClr val="C53929"/>
                </a:solidFill>
                <a:latin typeface="Consolas"/>
                <a:cs typeface="Consolas"/>
              </a:rPr>
              <a:t>1</a:t>
            </a:r>
            <a:r>
              <a:rPr sz="1050" b="0" spc="-25" dirty="0">
                <a:solidFill>
                  <a:srgbClr val="37464F"/>
                </a:solidFill>
                <a:latin typeface="Consolas"/>
                <a:cs typeface="Consolas"/>
              </a:rPr>
              <a:t>; </a:t>
            </a:r>
            <a:r>
              <a:rPr sz="1050" b="0" dirty="0">
                <a:solidFill>
                  <a:srgbClr val="37464F"/>
                </a:solidFill>
                <a:latin typeface="Consolas"/>
                <a:cs typeface="Consolas"/>
              </a:rPr>
              <a:t>required</a:t>
            </a:r>
            <a:r>
              <a:rPr sz="1050" b="0" spc="-30" dirty="0">
                <a:solidFill>
                  <a:srgbClr val="37464F"/>
                </a:solidFill>
                <a:latin typeface="Consolas"/>
                <a:cs typeface="Consolas"/>
              </a:rPr>
              <a:t> </a:t>
            </a:r>
            <a:r>
              <a:rPr sz="1050" b="0" dirty="0">
                <a:solidFill>
                  <a:srgbClr val="37464F"/>
                </a:solidFill>
                <a:latin typeface="Consolas"/>
                <a:cs typeface="Consolas"/>
              </a:rPr>
              <a:t>int32</a:t>
            </a:r>
            <a:r>
              <a:rPr sz="1050" b="0" spc="-30" dirty="0">
                <a:solidFill>
                  <a:srgbClr val="37464F"/>
                </a:solidFill>
                <a:latin typeface="Consolas"/>
                <a:cs typeface="Consolas"/>
              </a:rPr>
              <a:t> </a:t>
            </a:r>
            <a:r>
              <a:rPr sz="1050" b="0" dirty="0">
                <a:solidFill>
                  <a:srgbClr val="37464F"/>
                </a:solidFill>
                <a:latin typeface="Consolas"/>
                <a:cs typeface="Consolas"/>
              </a:rPr>
              <a:t>id</a:t>
            </a:r>
            <a:r>
              <a:rPr sz="1050" b="0" spc="-30" dirty="0">
                <a:solidFill>
                  <a:srgbClr val="37464F"/>
                </a:solidFill>
                <a:latin typeface="Consolas"/>
                <a:cs typeface="Consolas"/>
              </a:rPr>
              <a:t> </a:t>
            </a:r>
            <a:r>
              <a:rPr sz="1050" b="0" dirty="0">
                <a:solidFill>
                  <a:srgbClr val="37464F"/>
                </a:solidFill>
                <a:latin typeface="Consolas"/>
                <a:cs typeface="Consolas"/>
              </a:rPr>
              <a:t>=</a:t>
            </a:r>
            <a:r>
              <a:rPr sz="1050" b="0" spc="-30" dirty="0">
                <a:solidFill>
                  <a:srgbClr val="37464F"/>
                </a:solidFill>
                <a:latin typeface="Consolas"/>
                <a:cs typeface="Consolas"/>
              </a:rPr>
              <a:t> </a:t>
            </a:r>
            <a:r>
              <a:rPr sz="1050" b="0" spc="-25" dirty="0">
                <a:solidFill>
                  <a:srgbClr val="C53929"/>
                </a:solidFill>
                <a:latin typeface="Consolas"/>
                <a:cs typeface="Consolas"/>
              </a:rPr>
              <a:t>2</a:t>
            </a:r>
            <a:r>
              <a:rPr sz="1050" b="0" spc="-25" dirty="0">
                <a:solidFill>
                  <a:srgbClr val="37464F"/>
                </a:solidFill>
                <a:latin typeface="Consolas"/>
                <a:cs typeface="Consolas"/>
              </a:rPr>
              <a:t>; </a:t>
            </a:r>
            <a:r>
              <a:rPr sz="1050" b="0" dirty="0">
                <a:solidFill>
                  <a:srgbClr val="37464F"/>
                </a:solidFill>
                <a:latin typeface="Consolas"/>
                <a:cs typeface="Consolas"/>
              </a:rPr>
              <a:t>optional</a:t>
            </a:r>
            <a:r>
              <a:rPr sz="1050" b="0" spc="-25" dirty="0">
                <a:solidFill>
                  <a:srgbClr val="37464F"/>
                </a:solidFill>
                <a:latin typeface="Consolas"/>
                <a:cs typeface="Consolas"/>
              </a:rPr>
              <a:t> </a:t>
            </a:r>
            <a:r>
              <a:rPr sz="1050" b="0" dirty="0">
                <a:solidFill>
                  <a:srgbClr val="3A78E7"/>
                </a:solidFill>
                <a:latin typeface="Consolas"/>
                <a:cs typeface="Consolas"/>
              </a:rPr>
              <a:t>string</a:t>
            </a:r>
            <a:r>
              <a:rPr sz="1050" b="0" spc="-25" dirty="0">
                <a:solidFill>
                  <a:srgbClr val="3A78E7"/>
                </a:solidFill>
                <a:latin typeface="Consolas"/>
                <a:cs typeface="Consolas"/>
              </a:rPr>
              <a:t> </a:t>
            </a:r>
            <a:r>
              <a:rPr sz="1050" b="0" dirty="0">
                <a:solidFill>
                  <a:srgbClr val="37464F"/>
                </a:solidFill>
                <a:latin typeface="Consolas"/>
                <a:cs typeface="Consolas"/>
              </a:rPr>
              <a:t>email</a:t>
            </a:r>
            <a:r>
              <a:rPr sz="1050" b="0" spc="-20" dirty="0">
                <a:solidFill>
                  <a:srgbClr val="37464F"/>
                </a:solidFill>
                <a:latin typeface="Consolas"/>
                <a:cs typeface="Consolas"/>
              </a:rPr>
              <a:t> </a:t>
            </a:r>
            <a:r>
              <a:rPr sz="1050" b="0" dirty="0">
                <a:solidFill>
                  <a:srgbClr val="37464F"/>
                </a:solidFill>
                <a:latin typeface="Consolas"/>
                <a:cs typeface="Consolas"/>
              </a:rPr>
              <a:t>=</a:t>
            </a:r>
            <a:r>
              <a:rPr sz="1050" b="0" spc="-25" dirty="0">
                <a:solidFill>
                  <a:srgbClr val="37464F"/>
                </a:solidFill>
                <a:latin typeface="Consolas"/>
                <a:cs typeface="Consolas"/>
              </a:rPr>
              <a:t> </a:t>
            </a:r>
            <a:r>
              <a:rPr sz="1050" b="0" spc="-25" dirty="0">
                <a:solidFill>
                  <a:srgbClr val="C53929"/>
                </a:solidFill>
                <a:latin typeface="Consolas"/>
                <a:cs typeface="Consolas"/>
              </a:rPr>
              <a:t>3</a:t>
            </a:r>
            <a:r>
              <a:rPr sz="1050" b="0" spc="-25" dirty="0">
                <a:solidFill>
                  <a:srgbClr val="37464F"/>
                </a:solidFill>
                <a:latin typeface="Consolas"/>
                <a:cs typeface="Consolas"/>
              </a:rPr>
              <a:t>;</a:t>
            </a:r>
            <a:endParaRPr sz="10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1050" b="0" spc="-50" dirty="0">
                <a:solidFill>
                  <a:srgbClr val="37464F"/>
                </a:solidFill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1050">
              <a:latin typeface="Consolas"/>
              <a:cs typeface="Consolas"/>
            </a:endParaRPr>
          </a:p>
          <a:p>
            <a:pPr marL="12700">
              <a:lnSpc>
                <a:spcPts val="1595"/>
              </a:lnSpc>
            </a:pPr>
            <a:r>
              <a:rPr dirty="0"/>
              <a:t>I/O</a:t>
            </a:r>
            <a:r>
              <a:rPr spc="-30" dirty="0"/>
              <a:t> </a:t>
            </a:r>
            <a:r>
              <a:rPr dirty="0"/>
              <a:t>in</a:t>
            </a:r>
            <a:r>
              <a:rPr spc="-10" dirty="0"/>
              <a:t> Python:</a:t>
            </a:r>
          </a:p>
          <a:p>
            <a:pPr marL="12700">
              <a:lnSpc>
                <a:spcPts val="1510"/>
              </a:lnSpc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Use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 Google’s</a:t>
            </a:r>
            <a:r>
              <a:rPr b="0" spc="-4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protoc</a:t>
            </a:r>
            <a:r>
              <a:rPr b="0" spc="-4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compiler</a:t>
            </a:r>
            <a:r>
              <a:rPr b="0" spc="-3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to</a:t>
            </a:r>
            <a:r>
              <a:rPr b="0" spc="-2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generate</a:t>
            </a:r>
          </a:p>
          <a:p>
            <a:pPr marL="12700">
              <a:lnSpc>
                <a:spcPts val="1595"/>
              </a:lnSpc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“header”</a:t>
            </a:r>
            <a:r>
              <a:rPr b="0" spc="-6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files.</a:t>
            </a:r>
            <a:r>
              <a:rPr b="0" spc="-6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Then</a:t>
            </a:r>
            <a:r>
              <a:rPr b="0" spc="-4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load</a:t>
            </a:r>
            <a:r>
              <a:rPr b="0" spc="-2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and</a:t>
            </a:r>
            <a:r>
              <a:rPr b="0" spc="-4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save</a:t>
            </a:r>
            <a:r>
              <a:rPr b="0" spc="-20" dirty="0">
                <a:solidFill>
                  <a:srgbClr val="000000"/>
                </a:solidFill>
                <a:latin typeface="Arial MT"/>
                <a:cs typeface="Arial MT"/>
              </a:rPr>
              <a:t> with</a:t>
            </a:r>
          </a:p>
          <a:p>
            <a:pPr marL="12700" marR="1675130">
              <a:lnSpc>
                <a:spcPts val="1190"/>
              </a:lnSpc>
              <a:spcBef>
                <a:spcPts val="1590"/>
              </a:spcBef>
            </a:pPr>
            <a:r>
              <a:rPr sz="1100" b="0" spc="-10" dirty="0">
                <a:solidFill>
                  <a:srgbClr val="37464F"/>
                </a:solidFill>
                <a:latin typeface="Consolas"/>
                <a:cs typeface="Consolas"/>
              </a:rPr>
              <a:t>ParseFromString(data) SerializeToString()</a:t>
            </a:r>
            <a:endParaRPr sz="1100">
              <a:latin typeface="Consolas"/>
              <a:cs typeface="Consola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325" y="115308"/>
            <a:ext cx="2970784" cy="7372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901" y="113791"/>
            <a:ext cx="8077200" cy="98107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550"/>
              </a:spcBef>
            </a:pPr>
            <a:r>
              <a:rPr spc="-75" dirty="0"/>
              <a:t>Things</a:t>
            </a:r>
            <a:r>
              <a:rPr spc="-155" dirty="0"/>
              <a:t> </a:t>
            </a:r>
            <a:r>
              <a:rPr spc="170" dirty="0"/>
              <a:t>to</a:t>
            </a:r>
            <a:r>
              <a:rPr spc="-150" dirty="0"/>
              <a:t> </a:t>
            </a:r>
            <a:r>
              <a:rPr spc="-45" dirty="0"/>
              <a:t>consider</a:t>
            </a:r>
            <a:r>
              <a:rPr spc="-150" dirty="0"/>
              <a:t> </a:t>
            </a:r>
            <a:r>
              <a:rPr dirty="0"/>
              <a:t>when</a:t>
            </a:r>
            <a:r>
              <a:rPr spc="-160" dirty="0"/>
              <a:t> </a:t>
            </a:r>
            <a:r>
              <a:rPr spc="-95" dirty="0"/>
              <a:t>choosing</a:t>
            </a:r>
            <a:r>
              <a:rPr spc="-145" dirty="0"/>
              <a:t> </a:t>
            </a:r>
            <a:r>
              <a:rPr dirty="0"/>
              <a:t>a</a:t>
            </a:r>
            <a:r>
              <a:rPr spc="-130" dirty="0"/>
              <a:t> </a:t>
            </a:r>
            <a:r>
              <a:rPr spc="45" dirty="0"/>
              <a:t>data </a:t>
            </a:r>
            <a:r>
              <a:rPr spc="90" dirty="0"/>
              <a:t>format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53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04850" y="1191590"/>
            <a:ext cx="5505450" cy="322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dirty="0">
                <a:latin typeface="Arial MT"/>
                <a:cs typeface="Arial MT"/>
              </a:rPr>
              <a:t>I/O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performance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ts val="2270"/>
              </a:lnSpc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dirty="0">
                <a:latin typeface="Arial MT"/>
                <a:cs typeface="Arial MT"/>
              </a:rPr>
              <a:t>Structure</a:t>
            </a:r>
            <a:r>
              <a:rPr sz="2100" spc="-6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support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(hierarchies,</a:t>
            </a:r>
            <a:r>
              <a:rPr sz="2100" spc="-5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graphs,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etc.)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ts val="2270"/>
              </a:lnSpc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spc="-10" dirty="0">
                <a:latin typeface="Arial MT"/>
                <a:cs typeface="Arial MT"/>
              </a:rPr>
              <a:t>Streamable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ts val="2270"/>
              </a:lnSpc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spc="-10" dirty="0">
                <a:latin typeface="Arial MT"/>
                <a:cs typeface="Arial MT"/>
              </a:rPr>
              <a:t>Scalability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ts val="2270"/>
              </a:lnSpc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spc="-10" dirty="0">
                <a:latin typeface="Arial MT"/>
                <a:cs typeface="Arial MT"/>
              </a:rPr>
              <a:t>Appendable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ts val="2270"/>
              </a:lnSpc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spc="-10" dirty="0">
                <a:latin typeface="Arial MT"/>
                <a:cs typeface="Arial MT"/>
              </a:rPr>
              <a:t>Portability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ts val="2270"/>
              </a:lnSpc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spc="-10" dirty="0">
                <a:latin typeface="Arial MT"/>
                <a:cs typeface="Arial MT"/>
              </a:rPr>
              <a:t>Compactness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ts val="2270"/>
              </a:lnSpc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spc="-10" dirty="0">
                <a:latin typeface="Arial MT"/>
                <a:cs typeface="Arial MT"/>
              </a:rPr>
              <a:t>Metadata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ts val="2270"/>
              </a:lnSpc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dirty="0">
                <a:latin typeface="Arial MT"/>
                <a:cs typeface="Arial MT"/>
              </a:rPr>
              <a:t>Type</a:t>
            </a:r>
            <a:r>
              <a:rPr sz="2100" spc="-14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support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ts val="2270"/>
              </a:lnSpc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spc="-10" dirty="0">
                <a:latin typeface="Arial MT"/>
                <a:cs typeface="Arial MT"/>
              </a:rPr>
              <a:t>Readability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dirty="0">
                <a:latin typeface="Arial MT"/>
                <a:cs typeface="Arial MT"/>
              </a:rPr>
              <a:t>Write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by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spc="-20" dirty="0">
                <a:latin typeface="Arial MT"/>
                <a:cs typeface="Arial MT"/>
              </a:rPr>
              <a:t>hand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02436"/>
            <a:ext cx="9144000" cy="3941445"/>
            <a:chOff x="0" y="1202436"/>
            <a:chExt cx="9144000" cy="39414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04815" y="1924812"/>
              <a:ext cx="2807208" cy="28056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6707" y="1240536"/>
              <a:ext cx="2214372" cy="13868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07657" y="1221486"/>
              <a:ext cx="2252980" cy="1424940"/>
            </a:xfrm>
            <a:custGeom>
              <a:avLst/>
              <a:gdLst/>
              <a:ahLst/>
              <a:cxnLst/>
              <a:rect l="l" t="t" r="r" b="b"/>
              <a:pathLst>
                <a:path w="2252979" h="1424939">
                  <a:moveTo>
                    <a:pt x="0" y="1424939"/>
                  </a:moveTo>
                  <a:lnTo>
                    <a:pt x="2252472" y="1424939"/>
                  </a:lnTo>
                  <a:lnTo>
                    <a:pt x="2252472" y="0"/>
                  </a:lnTo>
                  <a:lnTo>
                    <a:pt x="0" y="0"/>
                  </a:lnTo>
                  <a:lnTo>
                    <a:pt x="0" y="1424939"/>
                  </a:lnTo>
                  <a:close/>
                </a:path>
              </a:pathLst>
            </a:custGeom>
            <a:ln w="38100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Databases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54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390550" y="1203782"/>
            <a:ext cx="3823335" cy="2783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Databases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also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common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acquisition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storage.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Arial MT"/>
              <a:cs typeface="Arial MT"/>
            </a:endParaRPr>
          </a:p>
          <a:p>
            <a:pPr marL="12700" marR="64769">
              <a:lnSpc>
                <a:spcPts val="1510"/>
              </a:lnSpc>
            </a:pPr>
            <a:r>
              <a:rPr sz="1400" dirty="0">
                <a:latin typeface="Arial MT"/>
                <a:cs typeface="Arial MT"/>
              </a:rPr>
              <a:t>Advantages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databases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include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network </a:t>
            </a:r>
            <a:r>
              <a:rPr sz="1400" dirty="0">
                <a:latin typeface="Arial MT"/>
                <a:cs typeface="Arial MT"/>
              </a:rPr>
              <a:t>access,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concurrency,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enforced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consistency,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fast </a:t>
            </a:r>
            <a:r>
              <a:rPr sz="1400" dirty="0">
                <a:latin typeface="Arial MT"/>
                <a:cs typeface="Arial MT"/>
              </a:rPr>
              <a:t>indexes,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query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languages.</a:t>
            </a:r>
            <a:endParaRPr sz="1400">
              <a:latin typeface="Arial MT"/>
              <a:cs typeface="Arial MT"/>
            </a:endParaRPr>
          </a:p>
          <a:p>
            <a:pPr marL="12700" marR="145415">
              <a:lnSpc>
                <a:spcPts val="1510"/>
              </a:lnSpc>
              <a:spcBef>
                <a:spcPts val="1605"/>
              </a:spcBef>
            </a:pPr>
            <a:r>
              <a:rPr sz="1400" dirty="0">
                <a:latin typeface="Arial MT"/>
                <a:cs typeface="Arial MT"/>
              </a:rPr>
              <a:t>Not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necessarily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efficient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large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binary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data </a:t>
            </a:r>
            <a:r>
              <a:rPr sz="1400" dirty="0">
                <a:latin typeface="Arial MT"/>
                <a:cs typeface="Arial MT"/>
              </a:rPr>
              <a:t>(e.g.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images,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video,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audio,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sensor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astro).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400" dirty="0">
                <a:latin typeface="Arial MT"/>
                <a:cs typeface="Arial MT"/>
              </a:rPr>
              <a:t>Two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important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types: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spcBef>
                <a:spcPts val="1440"/>
              </a:spcBef>
              <a:buFont typeface="Arial MT"/>
              <a:buChar char="●"/>
              <a:tabLst>
                <a:tab pos="469265" algn="l"/>
              </a:tabLst>
            </a:pPr>
            <a:r>
              <a:rPr sz="1400" b="1" dirty="0">
                <a:latin typeface="Arial"/>
                <a:cs typeface="Arial"/>
              </a:rPr>
              <a:t>Relational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databases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(SQL)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ts val="1595"/>
              </a:lnSpc>
              <a:buFont typeface="Arial MT"/>
              <a:buChar char="●"/>
              <a:tabLst>
                <a:tab pos="469265" algn="l"/>
              </a:tabLst>
            </a:pPr>
            <a:r>
              <a:rPr sz="1400" b="1" dirty="0">
                <a:latin typeface="Arial"/>
                <a:cs typeface="Arial"/>
              </a:rPr>
              <a:t>NoSQL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databases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Summary</a:t>
            </a:r>
            <a:r>
              <a:rPr spc="-130" dirty="0"/>
              <a:t> </a:t>
            </a:r>
            <a:r>
              <a:rPr spc="140" dirty="0"/>
              <a:t>of</a:t>
            </a:r>
            <a:r>
              <a:rPr spc="-145" dirty="0"/>
              <a:t> </a:t>
            </a:r>
            <a:r>
              <a:rPr spc="65" dirty="0"/>
              <a:t>data</a:t>
            </a:r>
            <a:r>
              <a:rPr spc="-145" dirty="0"/>
              <a:t> </a:t>
            </a:r>
            <a:r>
              <a:rPr spc="50" dirty="0"/>
              <a:t>formats</a:t>
            </a:r>
            <a:r>
              <a:rPr spc="-125" dirty="0"/>
              <a:t> </a:t>
            </a:r>
            <a:r>
              <a:rPr spc="-20" dirty="0"/>
              <a:t>and</a:t>
            </a:r>
            <a:r>
              <a:rPr spc="-145" dirty="0"/>
              <a:t> </a:t>
            </a:r>
            <a:r>
              <a:rPr spc="204" dirty="0"/>
              <a:t>I/O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55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6094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533900" algn="l"/>
              </a:tabLst>
            </a:pPr>
            <a:r>
              <a:rPr sz="1400" b="1" spc="-10" dirty="0">
                <a:latin typeface="Arial"/>
                <a:cs typeface="Arial"/>
              </a:rPr>
              <a:t>Files:</a:t>
            </a:r>
            <a:r>
              <a:rPr sz="1400" b="1" dirty="0">
                <a:latin typeface="Arial"/>
                <a:cs typeface="Arial"/>
              </a:rPr>
              <a:t>	Files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are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good</a:t>
            </a:r>
            <a:r>
              <a:rPr sz="1400" b="1" spc="-20" dirty="0">
                <a:latin typeface="Arial"/>
                <a:cs typeface="Arial"/>
              </a:rPr>
              <a:t> for: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0758" y="1600581"/>
            <a:ext cx="2403475" cy="10077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9565" indent="-316865">
              <a:lnSpc>
                <a:spcPts val="1595"/>
              </a:lnSpc>
              <a:spcBef>
                <a:spcPts val="105"/>
              </a:spcBef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Plain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text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formats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10"/>
              </a:lnSpc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Binary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formats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10"/>
              </a:lnSpc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Structured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unstructured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10"/>
              </a:lnSpc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Semantics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metadata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95"/>
              </a:lnSpc>
              <a:buChar char="●"/>
              <a:tabLst>
                <a:tab pos="329565" algn="l"/>
              </a:tabLst>
            </a:pPr>
            <a:r>
              <a:rPr sz="1400" spc="-10" dirty="0">
                <a:latin typeface="Arial MT"/>
                <a:cs typeface="Arial MT"/>
              </a:rPr>
              <a:t>Types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0550" y="2763774"/>
            <a:ext cx="9753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Databases: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0758" y="3158490"/>
            <a:ext cx="927100" cy="43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indent="-316865">
              <a:lnSpc>
                <a:spcPts val="1595"/>
              </a:lnSpc>
              <a:spcBef>
                <a:spcPts val="100"/>
              </a:spcBef>
              <a:buChar char="●"/>
              <a:tabLst>
                <a:tab pos="329565" algn="l"/>
              </a:tabLst>
            </a:pPr>
            <a:r>
              <a:rPr sz="1400" spc="-25" dirty="0">
                <a:latin typeface="Arial MT"/>
                <a:cs typeface="Arial MT"/>
              </a:rPr>
              <a:t>SQL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95"/>
              </a:lnSpc>
              <a:buChar char="●"/>
              <a:tabLst>
                <a:tab pos="329565" algn="l"/>
              </a:tabLst>
            </a:pPr>
            <a:r>
              <a:rPr sz="1400" spc="-10" dirty="0">
                <a:latin typeface="Arial MT"/>
                <a:cs typeface="Arial MT"/>
              </a:rPr>
              <a:t>NoSQL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52186" y="1600581"/>
            <a:ext cx="3006090" cy="815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9565" indent="-316865">
              <a:lnSpc>
                <a:spcPts val="1595"/>
              </a:lnSpc>
              <a:spcBef>
                <a:spcPts val="105"/>
              </a:spcBef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distribution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10"/>
              </a:lnSpc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Ephemeral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intermediate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results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10"/>
              </a:lnSpc>
              <a:buChar char="●"/>
              <a:tabLst>
                <a:tab pos="329565" algn="l"/>
              </a:tabLst>
            </a:pPr>
            <a:r>
              <a:rPr sz="1400" spc="-10" dirty="0">
                <a:latin typeface="Arial MT"/>
                <a:cs typeface="Arial MT"/>
              </a:rPr>
              <a:t>High-</a:t>
            </a:r>
            <a:r>
              <a:rPr sz="1400" dirty="0">
                <a:latin typeface="Arial MT"/>
                <a:cs typeface="Arial MT"/>
              </a:rPr>
              <a:t>speed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processing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95"/>
              </a:lnSpc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Multimedia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data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1978" y="2571750"/>
            <a:ext cx="20542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Databases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are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good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for: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52186" y="2966466"/>
            <a:ext cx="2908935" cy="10077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indent="-316865">
              <a:lnSpc>
                <a:spcPts val="1595"/>
              </a:lnSpc>
              <a:spcBef>
                <a:spcPts val="100"/>
              </a:spcBef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Centralized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network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access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10"/>
              </a:lnSpc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Concurrent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access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15"/>
              </a:lnSpc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Enforcing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consistency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15"/>
              </a:lnSpc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Subsetting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querying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95"/>
              </a:lnSpc>
              <a:buChar char="●"/>
              <a:tabLst>
                <a:tab pos="329565" algn="l"/>
              </a:tabLst>
            </a:pPr>
            <a:r>
              <a:rPr sz="1400" spc="-10" dirty="0">
                <a:latin typeface="Arial MT"/>
                <a:cs typeface="Arial MT"/>
              </a:rPr>
              <a:t>(Caching)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00933" y="3512616"/>
            <a:ext cx="33458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95" dirty="0">
                <a:latin typeface="Arial"/>
                <a:cs typeface="Arial"/>
              </a:rPr>
              <a:t>Data</a:t>
            </a:r>
            <a:r>
              <a:rPr sz="3600" b="1" spc="-140" dirty="0">
                <a:latin typeface="Arial"/>
                <a:cs typeface="Arial"/>
              </a:rPr>
              <a:t> </a:t>
            </a:r>
            <a:r>
              <a:rPr sz="3600" b="1" spc="-10" dirty="0">
                <a:latin typeface="Arial"/>
                <a:cs typeface="Arial"/>
              </a:rPr>
              <a:t>wrangling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8747" y="1018032"/>
            <a:ext cx="1905000" cy="205282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Real-world</a:t>
            </a:r>
            <a:r>
              <a:rPr spc="35" dirty="0"/>
              <a:t> </a:t>
            </a:r>
            <a:r>
              <a:rPr spc="-10" dirty="0"/>
              <a:t>datasets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57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0550" y="1018988"/>
            <a:ext cx="8268334" cy="294259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100" dirty="0">
                <a:latin typeface="Arial MT"/>
                <a:cs typeface="Arial MT"/>
              </a:rPr>
              <a:t>Real</a:t>
            </a:r>
            <a:r>
              <a:rPr sz="2100" spc="-5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world</a:t>
            </a:r>
            <a:r>
              <a:rPr sz="2100" spc="-5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datasets</a:t>
            </a:r>
            <a:r>
              <a:rPr sz="2100" spc="-5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are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often</a:t>
            </a:r>
            <a:r>
              <a:rPr sz="2100" spc="-5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“dirty”: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messy,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complicated,</a:t>
            </a:r>
            <a:r>
              <a:rPr sz="2100" spc="-7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inconsistent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2100" dirty="0">
                <a:latin typeface="Arial MT"/>
                <a:cs typeface="Arial MT"/>
              </a:rPr>
              <a:t>Sources</a:t>
            </a:r>
            <a:r>
              <a:rPr sz="2100" spc="-1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of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problems: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395"/>
              </a:lnSpc>
              <a:spcBef>
                <a:spcPts val="1340"/>
              </a:spcBef>
              <a:buSzPct val="85714"/>
              <a:buChar char="●"/>
              <a:tabLst>
                <a:tab pos="469265" algn="l"/>
              </a:tabLst>
            </a:pPr>
            <a:r>
              <a:rPr sz="2100" dirty="0">
                <a:latin typeface="Arial MT"/>
                <a:cs typeface="Arial MT"/>
              </a:rPr>
              <a:t>Use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(or</a:t>
            </a:r>
            <a:r>
              <a:rPr sz="2100" spc="-1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lack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of)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incomplete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standards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270"/>
              </a:lnSpc>
              <a:buSzPct val="85714"/>
              <a:buChar char="●"/>
              <a:tabLst>
                <a:tab pos="469265" algn="l"/>
              </a:tabLst>
            </a:pPr>
            <a:r>
              <a:rPr sz="2100" dirty="0">
                <a:latin typeface="Arial MT"/>
                <a:cs typeface="Arial MT"/>
              </a:rPr>
              <a:t>Manual</a:t>
            </a:r>
            <a:r>
              <a:rPr sz="2100" spc="-5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entry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errors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(typos)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270"/>
              </a:lnSpc>
              <a:buSzPct val="85714"/>
              <a:buChar char="●"/>
              <a:tabLst>
                <a:tab pos="469265" algn="l"/>
              </a:tabLst>
            </a:pPr>
            <a:r>
              <a:rPr sz="2100" dirty="0">
                <a:latin typeface="Arial MT"/>
                <a:cs typeface="Arial MT"/>
              </a:rPr>
              <a:t>Measurement</a:t>
            </a:r>
            <a:r>
              <a:rPr sz="2100" spc="-5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errors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(equipment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and</a:t>
            </a:r>
            <a:r>
              <a:rPr sz="2100" spc="-5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noise)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270"/>
              </a:lnSpc>
              <a:buSzPct val="85714"/>
              <a:buChar char="●"/>
              <a:tabLst>
                <a:tab pos="469265" algn="l"/>
              </a:tabLst>
            </a:pPr>
            <a:r>
              <a:rPr sz="2100" dirty="0">
                <a:latin typeface="Arial MT"/>
                <a:cs typeface="Arial MT"/>
              </a:rPr>
              <a:t>Inconsistent</a:t>
            </a:r>
            <a:r>
              <a:rPr sz="2100" spc="-7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notations</a:t>
            </a:r>
            <a:r>
              <a:rPr sz="2100" spc="-5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(naming)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270"/>
              </a:lnSpc>
              <a:buSzPct val="85714"/>
              <a:buChar char="●"/>
              <a:tabLst>
                <a:tab pos="469265" algn="l"/>
              </a:tabLst>
            </a:pPr>
            <a:r>
              <a:rPr sz="2100" dirty="0">
                <a:latin typeface="Arial MT"/>
                <a:cs typeface="Arial MT"/>
              </a:rPr>
              <a:t>Redundancies</a:t>
            </a:r>
            <a:r>
              <a:rPr sz="2100" spc="-7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and</a:t>
            </a:r>
            <a:r>
              <a:rPr sz="2100" spc="-7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duplicates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395"/>
              </a:lnSpc>
              <a:buSzPct val="85714"/>
              <a:buChar char="●"/>
              <a:tabLst>
                <a:tab pos="469265" algn="l"/>
              </a:tabLst>
            </a:pPr>
            <a:r>
              <a:rPr sz="2100" dirty="0">
                <a:latin typeface="Arial MT"/>
                <a:cs typeface="Arial MT"/>
              </a:rPr>
              <a:t>Missing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values</a:t>
            </a:r>
            <a:r>
              <a:rPr sz="2100" spc="-20" dirty="0">
                <a:latin typeface="Arial MT"/>
                <a:cs typeface="Arial MT"/>
              </a:rPr>
              <a:t> (NAs)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ct val="100000"/>
              </a:lnSpc>
            </a:pPr>
            <a:fld id="{81D60167-4931-47E6-BA6A-407CBD079E47}" type="slidenum">
              <a:rPr sz="1000" spc="-25" dirty="0">
                <a:solidFill>
                  <a:srgbClr val="44536A"/>
                </a:solidFill>
              </a:rPr>
              <a:t>58</a:t>
            </a:fld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523"/>
              <a:ext cx="8475345" cy="387350"/>
            </a:xfrm>
            <a:custGeom>
              <a:avLst/>
              <a:gdLst/>
              <a:ahLst/>
              <a:cxnLst/>
              <a:rect l="l" t="t" r="r" b="b"/>
              <a:pathLst>
                <a:path w="8475345" h="387350">
                  <a:moveTo>
                    <a:pt x="8474964" y="0"/>
                  </a:moveTo>
                  <a:lnTo>
                    <a:pt x="0" y="0"/>
                  </a:lnTo>
                  <a:lnTo>
                    <a:pt x="0" y="387096"/>
                  </a:lnTo>
                  <a:lnTo>
                    <a:pt x="8474964" y="387096"/>
                  </a:lnTo>
                  <a:lnTo>
                    <a:pt x="8474964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ct val="100000"/>
              </a:lnSpc>
            </a:pPr>
            <a:fld id="{81D60167-4931-47E6-BA6A-407CBD079E47}" type="slidenum">
              <a:rPr sz="1000" spc="-25" dirty="0">
                <a:solidFill>
                  <a:srgbClr val="44536A"/>
                </a:solidFill>
              </a:rPr>
              <a:t>59</a:t>
            </a:fld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Examining</a:t>
            </a:r>
            <a:r>
              <a:rPr spc="-145" dirty="0"/>
              <a:t> </a:t>
            </a:r>
            <a:r>
              <a:rPr spc="-10" dirty="0"/>
              <a:t>datasets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28581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Two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types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information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datasets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550" y="1600581"/>
            <a:ext cx="3778885" cy="248666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469900" marR="518795" indent="-317500">
              <a:lnSpc>
                <a:spcPts val="1510"/>
              </a:lnSpc>
              <a:spcBef>
                <a:spcPts val="295"/>
              </a:spcBef>
              <a:buFont typeface="Arial MT"/>
              <a:buChar char="●"/>
              <a:tabLst>
                <a:tab pos="469900" algn="l"/>
              </a:tabLst>
            </a:pPr>
            <a:r>
              <a:rPr sz="1400" b="1" dirty="0">
                <a:latin typeface="Arial"/>
                <a:cs typeface="Arial"/>
              </a:rPr>
              <a:t>Metadata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about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data.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Usually </a:t>
            </a:r>
            <a:r>
              <a:rPr sz="1400" dirty="0">
                <a:latin typeface="Arial MT"/>
                <a:cs typeface="Arial MT"/>
              </a:rPr>
              <a:t>contains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semantics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(meaning)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spcBef>
                <a:spcPts val="409"/>
              </a:spcBef>
              <a:buFont typeface="Arial MT"/>
              <a:buChar char="●"/>
              <a:tabLst>
                <a:tab pos="469265" algn="l"/>
              </a:tabLst>
            </a:pPr>
            <a:r>
              <a:rPr sz="1400" b="1" dirty="0">
                <a:latin typeface="Arial"/>
                <a:cs typeface="Arial"/>
              </a:rPr>
              <a:t>Data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values.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AKA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attributes,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features,</a:t>
            </a:r>
            <a:endParaRPr sz="1400">
              <a:latin typeface="Arial MT"/>
              <a:cs typeface="Arial MT"/>
            </a:endParaRPr>
          </a:p>
          <a:p>
            <a:pPr marL="469900">
              <a:lnSpc>
                <a:spcPts val="1595"/>
              </a:lnSpc>
            </a:pPr>
            <a:r>
              <a:rPr sz="1400" spc="-10" dirty="0">
                <a:latin typeface="Arial MT"/>
                <a:cs typeface="Arial MT"/>
              </a:rPr>
              <a:t>measurements,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variables,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variates.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tables: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Arial MT"/>
              <a:cs typeface="Arial MT"/>
            </a:endParaRPr>
          </a:p>
          <a:p>
            <a:pPr marL="469900" marR="407034" indent="-317500">
              <a:lnSpc>
                <a:spcPts val="1510"/>
              </a:lnSpc>
              <a:spcBef>
                <a:spcPts val="5"/>
              </a:spcBef>
              <a:buChar char="●"/>
              <a:tabLst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Rows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contain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items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(AKA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examples, </a:t>
            </a:r>
            <a:r>
              <a:rPr sz="1400" dirty="0">
                <a:latin typeface="Arial MT"/>
                <a:cs typeface="Arial MT"/>
              </a:rPr>
              <a:t>instances,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points)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spcBef>
                <a:spcPts val="409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Columns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contain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attributes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ct val="100000"/>
              </a:lnSpc>
              <a:spcBef>
                <a:spcPts val="434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Header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contains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semantics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(metadata)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1059" y="1595627"/>
            <a:ext cx="4331208" cy="253136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11926" y="1225118"/>
            <a:ext cx="1478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titanic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dataset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54245" y="1634489"/>
              <a:ext cx="2828925" cy="649605"/>
            </a:xfrm>
            <a:custGeom>
              <a:avLst/>
              <a:gdLst/>
              <a:ahLst/>
              <a:cxnLst/>
              <a:rect l="l" t="t" r="r" b="b"/>
              <a:pathLst>
                <a:path w="2828925" h="649605">
                  <a:moveTo>
                    <a:pt x="2503931" y="0"/>
                  </a:moveTo>
                  <a:lnTo>
                    <a:pt x="324612" y="0"/>
                  </a:lnTo>
                  <a:lnTo>
                    <a:pt x="276632" y="3518"/>
                  </a:lnTo>
                  <a:lnTo>
                    <a:pt x="230843" y="13740"/>
                  </a:lnTo>
                  <a:lnTo>
                    <a:pt x="187743" y="30162"/>
                  </a:lnTo>
                  <a:lnTo>
                    <a:pt x="147837" y="52285"/>
                  </a:lnTo>
                  <a:lnTo>
                    <a:pt x="111624" y="79606"/>
                  </a:lnTo>
                  <a:lnTo>
                    <a:pt x="79606" y="111624"/>
                  </a:lnTo>
                  <a:lnTo>
                    <a:pt x="52285" y="147837"/>
                  </a:lnTo>
                  <a:lnTo>
                    <a:pt x="30162" y="187743"/>
                  </a:lnTo>
                  <a:lnTo>
                    <a:pt x="13740" y="230843"/>
                  </a:lnTo>
                  <a:lnTo>
                    <a:pt x="3518" y="276632"/>
                  </a:lnTo>
                  <a:lnTo>
                    <a:pt x="0" y="324612"/>
                  </a:lnTo>
                  <a:lnTo>
                    <a:pt x="3518" y="372591"/>
                  </a:lnTo>
                  <a:lnTo>
                    <a:pt x="13740" y="418380"/>
                  </a:lnTo>
                  <a:lnTo>
                    <a:pt x="30162" y="461480"/>
                  </a:lnTo>
                  <a:lnTo>
                    <a:pt x="52285" y="501386"/>
                  </a:lnTo>
                  <a:lnTo>
                    <a:pt x="79606" y="537599"/>
                  </a:lnTo>
                  <a:lnTo>
                    <a:pt x="111624" y="569617"/>
                  </a:lnTo>
                  <a:lnTo>
                    <a:pt x="147837" y="596938"/>
                  </a:lnTo>
                  <a:lnTo>
                    <a:pt x="187743" y="619061"/>
                  </a:lnTo>
                  <a:lnTo>
                    <a:pt x="230843" y="635483"/>
                  </a:lnTo>
                  <a:lnTo>
                    <a:pt x="276632" y="645705"/>
                  </a:lnTo>
                  <a:lnTo>
                    <a:pt x="324612" y="649224"/>
                  </a:lnTo>
                  <a:lnTo>
                    <a:pt x="2503931" y="649224"/>
                  </a:lnTo>
                  <a:lnTo>
                    <a:pt x="2551911" y="645705"/>
                  </a:lnTo>
                  <a:lnTo>
                    <a:pt x="2597700" y="635483"/>
                  </a:lnTo>
                  <a:lnTo>
                    <a:pt x="2640800" y="619061"/>
                  </a:lnTo>
                  <a:lnTo>
                    <a:pt x="2680706" y="596938"/>
                  </a:lnTo>
                  <a:lnTo>
                    <a:pt x="2716919" y="569617"/>
                  </a:lnTo>
                  <a:lnTo>
                    <a:pt x="2748937" y="537599"/>
                  </a:lnTo>
                  <a:lnTo>
                    <a:pt x="2776258" y="501386"/>
                  </a:lnTo>
                  <a:lnTo>
                    <a:pt x="2798381" y="461480"/>
                  </a:lnTo>
                  <a:lnTo>
                    <a:pt x="2814803" y="418380"/>
                  </a:lnTo>
                  <a:lnTo>
                    <a:pt x="2825025" y="372591"/>
                  </a:lnTo>
                  <a:lnTo>
                    <a:pt x="2828544" y="324612"/>
                  </a:lnTo>
                  <a:lnTo>
                    <a:pt x="2825025" y="276632"/>
                  </a:lnTo>
                  <a:lnTo>
                    <a:pt x="2814803" y="230843"/>
                  </a:lnTo>
                  <a:lnTo>
                    <a:pt x="2798381" y="187743"/>
                  </a:lnTo>
                  <a:lnTo>
                    <a:pt x="2776258" y="147837"/>
                  </a:lnTo>
                  <a:lnTo>
                    <a:pt x="2748937" y="111624"/>
                  </a:lnTo>
                  <a:lnTo>
                    <a:pt x="2716919" y="79606"/>
                  </a:lnTo>
                  <a:lnTo>
                    <a:pt x="2680706" y="52285"/>
                  </a:lnTo>
                  <a:lnTo>
                    <a:pt x="2640800" y="30162"/>
                  </a:lnTo>
                  <a:lnTo>
                    <a:pt x="2597700" y="13740"/>
                  </a:lnTo>
                  <a:lnTo>
                    <a:pt x="2551911" y="3518"/>
                  </a:lnTo>
                  <a:lnTo>
                    <a:pt x="25039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54245" y="1634489"/>
              <a:ext cx="2828925" cy="649605"/>
            </a:xfrm>
            <a:custGeom>
              <a:avLst/>
              <a:gdLst/>
              <a:ahLst/>
              <a:cxnLst/>
              <a:rect l="l" t="t" r="r" b="b"/>
              <a:pathLst>
                <a:path w="2828925" h="649605">
                  <a:moveTo>
                    <a:pt x="0" y="324612"/>
                  </a:moveTo>
                  <a:lnTo>
                    <a:pt x="3518" y="276632"/>
                  </a:lnTo>
                  <a:lnTo>
                    <a:pt x="13740" y="230843"/>
                  </a:lnTo>
                  <a:lnTo>
                    <a:pt x="30162" y="187743"/>
                  </a:lnTo>
                  <a:lnTo>
                    <a:pt x="52285" y="147837"/>
                  </a:lnTo>
                  <a:lnTo>
                    <a:pt x="79606" y="111624"/>
                  </a:lnTo>
                  <a:lnTo>
                    <a:pt x="111624" y="79606"/>
                  </a:lnTo>
                  <a:lnTo>
                    <a:pt x="147837" y="52285"/>
                  </a:lnTo>
                  <a:lnTo>
                    <a:pt x="187743" y="30162"/>
                  </a:lnTo>
                  <a:lnTo>
                    <a:pt x="230843" y="13740"/>
                  </a:lnTo>
                  <a:lnTo>
                    <a:pt x="276632" y="3518"/>
                  </a:lnTo>
                  <a:lnTo>
                    <a:pt x="324612" y="0"/>
                  </a:lnTo>
                  <a:lnTo>
                    <a:pt x="2503931" y="0"/>
                  </a:lnTo>
                  <a:lnTo>
                    <a:pt x="2551911" y="3518"/>
                  </a:lnTo>
                  <a:lnTo>
                    <a:pt x="2597700" y="13740"/>
                  </a:lnTo>
                  <a:lnTo>
                    <a:pt x="2640800" y="30162"/>
                  </a:lnTo>
                  <a:lnTo>
                    <a:pt x="2680706" y="52285"/>
                  </a:lnTo>
                  <a:lnTo>
                    <a:pt x="2716919" y="79606"/>
                  </a:lnTo>
                  <a:lnTo>
                    <a:pt x="2748937" y="111624"/>
                  </a:lnTo>
                  <a:lnTo>
                    <a:pt x="2776258" y="147837"/>
                  </a:lnTo>
                  <a:lnTo>
                    <a:pt x="2798381" y="187743"/>
                  </a:lnTo>
                  <a:lnTo>
                    <a:pt x="2814803" y="230843"/>
                  </a:lnTo>
                  <a:lnTo>
                    <a:pt x="2825025" y="276632"/>
                  </a:lnTo>
                  <a:lnTo>
                    <a:pt x="2828544" y="324612"/>
                  </a:lnTo>
                  <a:lnTo>
                    <a:pt x="2825025" y="372591"/>
                  </a:lnTo>
                  <a:lnTo>
                    <a:pt x="2814803" y="418380"/>
                  </a:lnTo>
                  <a:lnTo>
                    <a:pt x="2798381" y="461480"/>
                  </a:lnTo>
                  <a:lnTo>
                    <a:pt x="2776258" y="501386"/>
                  </a:lnTo>
                  <a:lnTo>
                    <a:pt x="2748937" y="537599"/>
                  </a:lnTo>
                  <a:lnTo>
                    <a:pt x="2716919" y="569617"/>
                  </a:lnTo>
                  <a:lnTo>
                    <a:pt x="2680706" y="596938"/>
                  </a:lnTo>
                  <a:lnTo>
                    <a:pt x="2640800" y="619061"/>
                  </a:lnTo>
                  <a:lnTo>
                    <a:pt x="2597700" y="635483"/>
                  </a:lnTo>
                  <a:lnTo>
                    <a:pt x="2551911" y="645705"/>
                  </a:lnTo>
                  <a:lnTo>
                    <a:pt x="2503931" y="649224"/>
                  </a:lnTo>
                  <a:lnTo>
                    <a:pt x="324612" y="649224"/>
                  </a:lnTo>
                  <a:lnTo>
                    <a:pt x="276632" y="645705"/>
                  </a:lnTo>
                  <a:lnTo>
                    <a:pt x="230843" y="635483"/>
                  </a:lnTo>
                  <a:lnTo>
                    <a:pt x="187743" y="619061"/>
                  </a:lnTo>
                  <a:lnTo>
                    <a:pt x="147837" y="596938"/>
                  </a:lnTo>
                  <a:lnTo>
                    <a:pt x="111624" y="569617"/>
                  </a:lnTo>
                  <a:lnTo>
                    <a:pt x="79606" y="537599"/>
                  </a:lnTo>
                  <a:lnTo>
                    <a:pt x="52285" y="501386"/>
                  </a:lnTo>
                  <a:lnTo>
                    <a:pt x="30162" y="461480"/>
                  </a:lnTo>
                  <a:lnTo>
                    <a:pt x="13740" y="418380"/>
                  </a:lnTo>
                  <a:lnTo>
                    <a:pt x="3518" y="372591"/>
                  </a:lnTo>
                  <a:lnTo>
                    <a:pt x="0" y="324612"/>
                  </a:lnTo>
                  <a:close/>
                </a:path>
              </a:pathLst>
            </a:custGeom>
            <a:ln w="28575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482210" y="1838325"/>
            <a:ext cx="23704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CC0000"/>
                </a:solidFill>
                <a:latin typeface="Microsoft Sans Serif"/>
                <a:cs typeface="Microsoft Sans Serif"/>
              </a:rPr>
              <a:t>Headers</a:t>
            </a:r>
            <a:r>
              <a:rPr sz="1400" spc="-3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CC0000"/>
                </a:solidFill>
                <a:latin typeface="Microsoft Sans Serif"/>
                <a:cs typeface="Microsoft Sans Serif"/>
              </a:rPr>
              <a:t>need</a:t>
            </a:r>
            <a:r>
              <a:rPr sz="1400" spc="-3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sz="1400" spc="110" dirty="0">
                <a:solidFill>
                  <a:srgbClr val="CC0000"/>
                </a:solidFill>
                <a:latin typeface="Microsoft Sans Serif"/>
                <a:cs typeface="Microsoft Sans Serif"/>
              </a:rPr>
              <a:t>to</a:t>
            </a:r>
            <a:r>
              <a:rPr sz="1400" spc="-3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CC0000"/>
                </a:solidFill>
                <a:latin typeface="Microsoft Sans Serif"/>
                <a:cs typeface="Microsoft Sans Serif"/>
              </a:rPr>
              <a:t>be</a:t>
            </a:r>
            <a:r>
              <a:rPr sz="1400" spc="-25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Microsoft Sans Serif"/>
                <a:cs typeface="Microsoft Sans Serif"/>
              </a:rPr>
              <a:t>removed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523"/>
            <a:ext cx="8475345" cy="1654175"/>
            <a:chOff x="0" y="1523"/>
            <a:chExt cx="8475345" cy="1654175"/>
          </a:xfrm>
        </p:grpSpPr>
        <p:sp>
          <p:nvSpPr>
            <p:cNvPr id="8" name="object 8"/>
            <p:cNvSpPr/>
            <p:nvPr/>
          </p:nvSpPr>
          <p:spPr>
            <a:xfrm>
              <a:off x="3126485" y="827785"/>
              <a:ext cx="1490980" cy="828040"/>
            </a:xfrm>
            <a:custGeom>
              <a:avLst/>
              <a:gdLst/>
              <a:ahLst/>
              <a:cxnLst/>
              <a:rect l="l" t="t" r="r" b="b"/>
              <a:pathLst>
                <a:path w="1490979" h="828039">
                  <a:moveTo>
                    <a:pt x="86879" y="28200"/>
                  </a:moveTo>
                  <a:lnTo>
                    <a:pt x="82577" y="56379"/>
                  </a:lnTo>
                  <a:lnTo>
                    <a:pt x="122174" y="62102"/>
                  </a:lnTo>
                  <a:lnTo>
                    <a:pt x="373379" y="94614"/>
                  </a:lnTo>
                  <a:lnTo>
                    <a:pt x="435863" y="103504"/>
                  </a:lnTo>
                  <a:lnTo>
                    <a:pt x="497966" y="113284"/>
                  </a:lnTo>
                  <a:lnTo>
                    <a:pt x="559562" y="124460"/>
                  </a:lnTo>
                  <a:lnTo>
                    <a:pt x="620522" y="137160"/>
                  </a:lnTo>
                  <a:lnTo>
                    <a:pt x="680847" y="151637"/>
                  </a:lnTo>
                  <a:lnTo>
                    <a:pt x="740028" y="168401"/>
                  </a:lnTo>
                  <a:lnTo>
                    <a:pt x="798322" y="187325"/>
                  </a:lnTo>
                  <a:lnTo>
                    <a:pt x="855344" y="209296"/>
                  </a:lnTo>
                  <a:lnTo>
                    <a:pt x="911098" y="234061"/>
                  </a:lnTo>
                  <a:lnTo>
                    <a:pt x="965453" y="262381"/>
                  </a:lnTo>
                  <a:lnTo>
                    <a:pt x="1005459" y="286258"/>
                  </a:lnTo>
                  <a:lnTo>
                    <a:pt x="1044193" y="312547"/>
                  </a:lnTo>
                  <a:lnTo>
                    <a:pt x="1081531" y="340867"/>
                  </a:lnTo>
                  <a:lnTo>
                    <a:pt x="1117600" y="371093"/>
                  </a:lnTo>
                  <a:lnTo>
                    <a:pt x="1152398" y="402971"/>
                  </a:lnTo>
                  <a:lnTo>
                    <a:pt x="1186052" y="436752"/>
                  </a:lnTo>
                  <a:lnTo>
                    <a:pt x="1218438" y="471804"/>
                  </a:lnTo>
                  <a:lnTo>
                    <a:pt x="1249679" y="508253"/>
                  </a:lnTo>
                  <a:lnTo>
                    <a:pt x="1280033" y="545718"/>
                  </a:lnTo>
                  <a:lnTo>
                    <a:pt x="1309242" y="584326"/>
                  </a:lnTo>
                  <a:lnTo>
                    <a:pt x="1337564" y="623697"/>
                  </a:lnTo>
                  <a:lnTo>
                    <a:pt x="1364741" y="663701"/>
                  </a:lnTo>
                  <a:lnTo>
                    <a:pt x="1391285" y="704341"/>
                  </a:lnTo>
                  <a:lnTo>
                    <a:pt x="1416939" y="745236"/>
                  </a:lnTo>
                  <a:lnTo>
                    <a:pt x="1441703" y="786384"/>
                  </a:lnTo>
                  <a:lnTo>
                    <a:pt x="1465961" y="827659"/>
                  </a:lnTo>
                  <a:lnTo>
                    <a:pt x="1490599" y="813180"/>
                  </a:lnTo>
                  <a:lnTo>
                    <a:pt x="1466468" y="771905"/>
                  </a:lnTo>
                  <a:lnTo>
                    <a:pt x="1441323" y="730503"/>
                  </a:lnTo>
                  <a:lnTo>
                    <a:pt x="1415414" y="689228"/>
                  </a:lnTo>
                  <a:lnTo>
                    <a:pt x="1388744" y="648080"/>
                  </a:lnTo>
                  <a:lnTo>
                    <a:pt x="1361059" y="607567"/>
                  </a:lnTo>
                  <a:lnTo>
                    <a:pt x="1332484" y="567689"/>
                  </a:lnTo>
                  <a:lnTo>
                    <a:pt x="1302765" y="528574"/>
                  </a:lnTo>
                  <a:lnTo>
                    <a:pt x="1271904" y="490219"/>
                  </a:lnTo>
                  <a:lnTo>
                    <a:pt x="1240154" y="453136"/>
                  </a:lnTo>
                  <a:lnTo>
                    <a:pt x="1207008" y="417322"/>
                  </a:lnTo>
                  <a:lnTo>
                    <a:pt x="1172590" y="382904"/>
                  </a:lnTo>
                  <a:lnTo>
                    <a:pt x="1136903" y="350012"/>
                  </a:lnTo>
                  <a:lnTo>
                    <a:pt x="1099947" y="318897"/>
                  </a:lnTo>
                  <a:lnTo>
                    <a:pt x="1061465" y="289687"/>
                  </a:lnTo>
                  <a:lnTo>
                    <a:pt x="1021461" y="262636"/>
                  </a:lnTo>
                  <a:lnTo>
                    <a:pt x="979804" y="237616"/>
                  </a:lnTo>
                  <a:lnTo>
                    <a:pt x="923798" y="208534"/>
                  </a:lnTo>
                  <a:lnTo>
                    <a:pt x="866648" y="183006"/>
                  </a:lnTo>
                  <a:lnTo>
                    <a:pt x="808227" y="160527"/>
                  </a:lnTo>
                  <a:lnTo>
                    <a:pt x="748664" y="141097"/>
                  </a:lnTo>
                  <a:lnTo>
                    <a:pt x="688339" y="124078"/>
                  </a:lnTo>
                  <a:lnTo>
                    <a:pt x="627252" y="109347"/>
                  </a:lnTo>
                  <a:lnTo>
                    <a:pt x="565403" y="96519"/>
                  </a:lnTo>
                  <a:lnTo>
                    <a:pt x="503047" y="85216"/>
                  </a:lnTo>
                  <a:lnTo>
                    <a:pt x="440309" y="75311"/>
                  </a:lnTo>
                  <a:lnTo>
                    <a:pt x="377443" y="66293"/>
                  </a:lnTo>
                  <a:lnTo>
                    <a:pt x="125856" y="33781"/>
                  </a:lnTo>
                  <a:lnTo>
                    <a:pt x="86879" y="28200"/>
                  </a:lnTo>
                  <a:close/>
                </a:path>
                <a:path w="1490979" h="828039">
                  <a:moveTo>
                    <a:pt x="91186" y="0"/>
                  </a:moveTo>
                  <a:lnTo>
                    <a:pt x="0" y="29463"/>
                  </a:lnTo>
                  <a:lnTo>
                    <a:pt x="78231" y="84836"/>
                  </a:lnTo>
                  <a:lnTo>
                    <a:pt x="82577" y="56379"/>
                  </a:lnTo>
                  <a:lnTo>
                    <a:pt x="68580" y="54355"/>
                  </a:lnTo>
                  <a:lnTo>
                    <a:pt x="72643" y="26162"/>
                  </a:lnTo>
                  <a:lnTo>
                    <a:pt x="87191" y="26162"/>
                  </a:lnTo>
                  <a:lnTo>
                    <a:pt x="91186" y="0"/>
                  </a:lnTo>
                  <a:close/>
                </a:path>
                <a:path w="1490979" h="828039">
                  <a:moveTo>
                    <a:pt x="72643" y="26162"/>
                  </a:moveTo>
                  <a:lnTo>
                    <a:pt x="68580" y="54355"/>
                  </a:lnTo>
                  <a:lnTo>
                    <a:pt x="82577" y="56379"/>
                  </a:lnTo>
                  <a:lnTo>
                    <a:pt x="86879" y="28200"/>
                  </a:lnTo>
                  <a:lnTo>
                    <a:pt x="72643" y="26162"/>
                  </a:lnTo>
                  <a:close/>
                </a:path>
                <a:path w="1490979" h="828039">
                  <a:moveTo>
                    <a:pt x="87191" y="26162"/>
                  </a:moveTo>
                  <a:lnTo>
                    <a:pt x="72643" y="26162"/>
                  </a:lnTo>
                  <a:lnTo>
                    <a:pt x="86879" y="28200"/>
                  </a:lnTo>
                  <a:lnTo>
                    <a:pt x="87191" y="26162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523"/>
              <a:ext cx="8475345" cy="387350"/>
            </a:xfrm>
            <a:custGeom>
              <a:avLst/>
              <a:gdLst/>
              <a:ahLst/>
              <a:cxnLst/>
              <a:rect l="l" t="t" r="r" b="b"/>
              <a:pathLst>
                <a:path w="8475345" h="387350">
                  <a:moveTo>
                    <a:pt x="8474964" y="0"/>
                  </a:moveTo>
                  <a:lnTo>
                    <a:pt x="0" y="0"/>
                  </a:lnTo>
                  <a:lnTo>
                    <a:pt x="0" y="387096"/>
                  </a:lnTo>
                  <a:lnTo>
                    <a:pt x="8474964" y="387096"/>
                  </a:lnTo>
                  <a:lnTo>
                    <a:pt x="8474964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ct val="100000"/>
              </a:lnSpc>
            </a:pPr>
            <a:fld id="{81D60167-4931-47E6-BA6A-407CBD079E47}" type="slidenum">
              <a:rPr sz="1000" spc="-25" dirty="0">
                <a:solidFill>
                  <a:srgbClr val="44536A"/>
                </a:solidFill>
              </a:rPr>
              <a:t>60</a:t>
            </a:fld>
            <a:endParaRPr sz="1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54245" y="1634489"/>
              <a:ext cx="2828925" cy="649605"/>
            </a:xfrm>
            <a:custGeom>
              <a:avLst/>
              <a:gdLst/>
              <a:ahLst/>
              <a:cxnLst/>
              <a:rect l="l" t="t" r="r" b="b"/>
              <a:pathLst>
                <a:path w="2828925" h="649605">
                  <a:moveTo>
                    <a:pt x="2503931" y="0"/>
                  </a:moveTo>
                  <a:lnTo>
                    <a:pt x="324612" y="0"/>
                  </a:lnTo>
                  <a:lnTo>
                    <a:pt x="276632" y="3518"/>
                  </a:lnTo>
                  <a:lnTo>
                    <a:pt x="230843" y="13740"/>
                  </a:lnTo>
                  <a:lnTo>
                    <a:pt x="187743" y="30162"/>
                  </a:lnTo>
                  <a:lnTo>
                    <a:pt x="147837" y="52285"/>
                  </a:lnTo>
                  <a:lnTo>
                    <a:pt x="111624" y="79606"/>
                  </a:lnTo>
                  <a:lnTo>
                    <a:pt x="79606" y="111624"/>
                  </a:lnTo>
                  <a:lnTo>
                    <a:pt x="52285" y="147837"/>
                  </a:lnTo>
                  <a:lnTo>
                    <a:pt x="30162" y="187743"/>
                  </a:lnTo>
                  <a:lnTo>
                    <a:pt x="13740" y="230843"/>
                  </a:lnTo>
                  <a:lnTo>
                    <a:pt x="3518" y="276632"/>
                  </a:lnTo>
                  <a:lnTo>
                    <a:pt x="0" y="324612"/>
                  </a:lnTo>
                  <a:lnTo>
                    <a:pt x="3518" y="372591"/>
                  </a:lnTo>
                  <a:lnTo>
                    <a:pt x="13740" y="418380"/>
                  </a:lnTo>
                  <a:lnTo>
                    <a:pt x="30162" y="461480"/>
                  </a:lnTo>
                  <a:lnTo>
                    <a:pt x="52285" y="501386"/>
                  </a:lnTo>
                  <a:lnTo>
                    <a:pt x="79606" y="537599"/>
                  </a:lnTo>
                  <a:lnTo>
                    <a:pt x="111624" y="569617"/>
                  </a:lnTo>
                  <a:lnTo>
                    <a:pt x="147837" y="596938"/>
                  </a:lnTo>
                  <a:lnTo>
                    <a:pt x="187743" y="619061"/>
                  </a:lnTo>
                  <a:lnTo>
                    <a:pt x="230843" y="635483"/>
                  </a:lnTo>
                  <a:lnTo>
                    <a:pt x="276632" y="645705"/>
                  </a:lnTo>
                  <a:lnTo>
                    <a:pt x="324612" y="649224"/>
                  </a:lnTo>
                  <a:lnTo>
                    <a:pt x="2503931" y="649224"/>
                  </a:lnTo>
                  <a:lnTo>
                    <a:pt x="2551911" y="645705"/>
                  </a:lnTo>
                  <a:lnTo>
                    <a:pt x="2597700" y="635483"/>
                  </a:lnTo>
                  <a:lnTo>
                    <a:pt x="2640800" y="619061"/>
                  </a:lnTo>
                  <a:lnTo>
                    <a:pt x="2680706" y="596938"/>
                  </a:lnTo>
                  <a:lnTo>
                    <a:pt x="2716919" y="569617"/>
                  </a:lnTo>
                  <a:lnTo>
                    <a:pt x="2748937" y="537599"/>
                  </a:lnTo>
                  <a:lnTo>
                    <a:pt x="2776258" y="501386"/>
                  </a:lnTo>
                  <a:lnTo>
                    <a:pt x="2798381" y="461480"/>
                  </a:lnTo>
                  <a:lnTo>
                    <a:pt x="2814803" y="418380"/>
                  </a:lnTo>
                  <a:lnTo>
                    <a:pt x="2825025" y="372591"/>
                  </a:lnTo>
                  <a:lnTo>
                    <a:pt x="2828544" y="324612"/>
                  </a:lnTo>
                  <a:lnTo>
                    <a:pt x="2825025" y="276632"/>
                  </a:lnTo>
                  <a:lnTo>
                    <a:pt x="2814803" y="230843"/>
                  </a:lnTo>
                  <a:lnTo>
                    <a:pt x="2798381" y="187743"/>
                  </a:lnTo>
                  <a:lnTo>
                    <a:pt x="2776258" y="147837"/>
                  </a:lnTo>
                  <a:lnTo>
                    <a:pt x="2748937" y="111624"/>
                  </a:lnTo>
                  <a:lnTo>
                    <a:pt x="2716919" y="79606"/>
                  </a:lnTo>
                  <a:lnTo>
                    <a:pt x="2680706" y="52285"/>
                  </a:lnTo>
                  <a:lnTo>
                    <a:pt x="2640800" y="30162"/>
                  </a:lnTo>
                  <a:lnTo>
                    <a:pt x="2597700" y="13740"/>
                  </a:lnTo>
                  <a:lnTo>
                    <a:pt x="2551911" y="3518"/>
                  </a:lnTo>
                  <a:lnTo>
                    <a:pt x="25039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54245" y="1634489"/>
              <a:ext cx="2828925" cy="649605"/>
            </a:xfrm>
            <a:custGeom>
              <a:avLst/>
              <a:gdLst/>
              <a:ahLst/>
              <a:cxnLst/>
              <a:rect l="l" t="t" r="r" b="b"/>
              <a:pathLst>
                <a:path w="2828925" h="649605">
                  <a:moveTo>
                    <a:pt x="0" y="324612"/>
                  </a:moveTo>
                  <a:lnTo>
                    <a:pt x="3518" y="276632"/>
                  </a:lnTo>
                  <a:lnTo>
                    <a:pt x="13740" y="230843"/>
                  </a:lnTo>
                  <a:lnTo>
                    <a:pt x="30162" y="187743"/>
                  </a:lnTo>
                  <a:lnTo>
                    <a:pt x="52285" y="147837"/>
                  </a:lnTo>
                  <a:lnTo>
                    <a:pt x="79606" y="111624"/>
                  </a:lnTo>
                  <a:lnTo>
                    <a:pt x="111624" y="79606"/>
                  </a:lnTo>
                  <a:lnTo>
                    <a:pt x="147837" y="52285"/>
                  </a:lnTo>
                  <a:lnTo>
                    <a:pt x="187743" y="30162"/>
                  </a:lnTo>
                  <a:lnTo>
                    <a:pt x="230843" y="13740"/>
                  </a:lnTo>
                  <a:lnTo>
                    <a:pt x="276632" y="3518"/>
                  </a:lnTo>
                  <a:lnTo>
                    <a:pt x="324612" y="0"/>
                  </a:lnTo>
                  <a:lnTo>
                    <a:pt x="2503931" y="0"/>
                  </a:lnTo>
                  <a:lnTo>
                    <a:pt x="2551911" y="3518"/>
                  </a:lnTo>
                  <a:lnTo>
                    <a:pt x="2597700" y="13740"/>
                  </a:lnTo>
                  <a:lnTo>
                    <a:pt x="2640800" y="30162"/>
                  </a:lnTo>
                  <a:lnTo>
                    <a:pt x="2680706" y="52285"/>
                  </a:lnTo>
                  <a:lnTo>
                    <a:pt x="2716919" y="79606"/>
                  </a:lnTo>
                  <a:lnTo>
                    <a:pt x="2748937" y="111624"/>
                  </a:lnTo>
                  <a:lnTo>
                    <a:pt x="2776258" y="147837"/>
                  </a:lnTo>
                  <a:lnTo>
                    <a:pt x="2798381" y="187743"/>
                  </a:lnTo>
                  <a:lnTo>
                    <a:pt x="2814803" y="230843"/>
                  </a:lnTo>
                  <a:lnTo>
                    <a:pt x="2825025" y="276632"/>
                  </a:lnTo>
                  <a:lnTo>
                    <a:pt x="2828544" y="324612"/>
                  </a:lnTo>
                  <a:lnTo>
                    <a:pt x="2825025" y="372591"/>
                  </a:lnTo>
                  <a:lnTo>
                    <a:pt x="2814803" y="418380"/>
                  </a:lnTo>
                  <a:lnTo>
                    <a:pt x="2798381" y="461480"/>
                  </a:lnTo>
                  <a:lnTo>
                    <a:pt x="2776258" y="501386"/>
                  </a:lnTo>
                  <a:lnTo>
                    <a:pt x="2748937" y="537599"/>
                  </a:lnTo>
                  <a:lnTo>
                    <a:pt x="2716919" y="569617"/>
                  </a:lnTo>
                  <a:lnTo>
                    <a:pt x="2680706" y="596938"/>
                  </a:lnTo>
                  <a:lnTo>
                    <a:pt x="2640800" y="619061"/>
                  </a:lnTo>
                  <a:lnTo>
                    <a:pt x="2597700" y="635483"/>
                  </a:lnTo>
                  <a:lnTo>
                    <a:pt x="2551911" y="645705"/>
                  </a:lnTo>
                  <a:lnTo>
                    <a:pt x="2503931" y="649224"/>
                  </a:lnTo>
                  <a:lnTo>
                    <a:pt x="324612" y="649224"/>
                  </a:lnTo>
                  <a:lnTo>
                    <a:pt x="276632" y="645705"/>
                  </a:lnTo>
                  <a:lnTo>
                    <a:pt x="230843" y="635483"/>
                  </a:lnTo>
                  <a:lnTo>
                    <a:pt x="187743" y="619061"/>
                  </a:lnTo>
                  <a:lnTo>
                    <a:pt x="147837" y="596938"/>
                  </a:lnTo>
                  <a:lnTo>
                    <a:pt x="111624" y="569617"/>
                  </a:lnTo>
                  <a:lnTo>
                    <a:pt x="79606" y="537599"/>
                  </a:lnTo>
                  <a:lnTo>
                    <a:pt x="52285" y="501386"/>
                  </a:lnTo>
                  <a:lnTo>
                    <a:pt x="30162" y="461480"/>
                  </a:lnTo>
                  <a:lnTo>
                    <a:pt x="13740" y="418380"/>
                  </a:lnTo>
                  <a:lnTo>
                    <a:pt x="3518" y="372591"/>
                  </a:lnTo>
                  <a:lnTo>
                    <a:pt x="0" y="324612"/>
                  </a:lnTo>
                  <a:close/>
                </a:path>
              </a:pathLst>
            </a:custGeom>
            <a:ln w="28575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221351" y="1838325"/>
            <a:ext cx="8959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CC0000"/>
                </a:solidFill>
                <a:latin typeface="Microsoft Sans Serif"/>
                <a:cs typeface="Microsoft Sans Serif"/>
              </a:rPr>
              <a:t>Blank</a:t>
            </a:r>
            <a:r>
              <a:rPr sz="1400" spc="-5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CC0000"/>
                </a:solidFill>
                <a:latin typeface="Microsoft Sans Serif"/>
                <a:cs typeface="Microsoft Sans Serif"/>
              </a:rPr>
              <a:t>lines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523"/>
            <a:ext cx="8475345" cy="1955800"/>
            <a:chOff x="0" y="1523"/>
            <a:chExt cx="8475345" cy="1955800"/>
          </a:xfrm>
        </p:grpSpPr>
        <p:sp>
          <p:nvSpPr>
            <p:cNvPr id="8" name="object 8"/>
            <p:cNvSpPr/>
            <p:nvPr/>
          </p:nvSpPr>
          <p:spPr>
            <a:xfrm>
              <a:off x="2693670" y="1291590"/>
              <a:ext cx="1577975" cy="665480"/>
            </a:xfrm>
            <a:custGeom>
              <a:avLst/>
              <a:gdLst/>
              <a:ahLst/>
              <a:cxnLst/>
              <a:rect l="l" t="t" r="r" b="b"/>
              <a:pathLst>
                <a:path w="1577975" h="665480">
                  <a:moveTo>
                    <a:pt x="53724" y="68300"/>
                  </a:moveTo>
                  <a:lnTo>
                    <a:pt x="28706" y="81993"/>
                  </a:lnTo>
                  <a:lnTo>
                    <a:pt x="33655" y="90932"/>
                  </a:lnTo>
                  <a:lnTo>
                    <a:pt x="59436" y="131952"/>
                  </a:lnTo>
                  <a:lnTo>
                    <a:pt x="86741" y="172212"/>
                  </a:lnTo>
                  <a:lnTo>
                    <a:pt x="115824" y="211582"/>
                  </a:lnTo>
                  <a:lnTo>
                    <a:pt x="146177" y="249809"/>
                  </a:lnTo>
                  <a:lnTo>
                    <a:pt x="178181" y="287020"/>
                  </a:lnTo>
                  <a:lnTo>
                    <a:pt x="211455" y="322961"/>
                  </a:lnTo>
                  <a:lnTo>
                    <a:pt x="246125" y="357505"/>
                  </a:lnTo>
                  <a:lnTo>
                    <a:pt x="282067" y="390779"/>
                  </a:lnTo>
                  <a:lnTo>
                    <a:pt x="319278" y="422401"/>
                  </a:lnTo>
                  <a:lnTo>
                    <a:pt x="357631" y="452374"/>
                  </a:lnTo>
                  <a:lnTo>
                    <a:pt x="397129" y="480568"/>
                  </a:lnTo>
                  <a:lnTo>
                    <a:pt x="437515" y="507111"/>
                  </a:lnTo>
                  <a:lnTo>
                    <a:pt x="479044" y="531495"/>
                  </a:lnTo>
                  <a:lnTo>
                    <a:pt x="521462" y="553974"/>
                  </a:lnTo>
                  <a:lnTo>
                    <a:pt x="581914" y="581406"/>
                  </a:lnTo>
                  <a:lnTo>
                    <a:pt x="644017" y="604520"/>
                  </a:lnTo>
                  <a:lnTo>
                    <a:pt x="707517" y="623316"/>
                  </a:lnTo>
                  <a:lnTo>
                    <a:pt x="772159" y="638429"/>
                  </a:lnTo>
                  <a:lnTo>
                    <a:pt x="837819" y="649859"/>
                  </a:lnTo>
                  <a:lnTo>
                    <a:pt x="904367" y="657987"/>
                  </a:lnTo>
                  <a:lnTo>
                    <a:pt x="971550" y="662940"/>
                  </a:lnTo>
                  <a:lnTo>
                    <a:pt x="1039241" y="665226"/>
                  </a:lnTo>
                  <a:lnTo>
                    <a:pt x="1073277" y="665480"/>
                  </a:lnTo>
                  <a:lnTo>
                    <a:pt x="1107440" y="665099"/>
                  </a:lnTo>
                  <a:lnTo>
                    <a:pt x="1175639" y="662686"/>
                  </a:lnTo>
                  <a:lnTo>
                    <a:pt x="1243710" y="658368"/>
                  </a:lnTo>
                  <a:lnTo>
                    <a:pt x="1311656" y="652526"/>
                  </a:lnTo>
                  <a:lnTo>
                    <a:pt x="1379220" y="645160"/>
                  </a:lnTo>
                  <a:lnTo>
                    <a:pt x="1444274" y="636905"/>
                  </a:lnTo>
                  <a:lnTo>
                    <a:pt x="1072895" y="636905"/>
                  </a:lnTo>
                  <a:lnTo>
                    <a:pt x="1039494" y="636651"/>
                  </a:lnTo>
                  <a:lnTo>
                    <a:pt x="972819" y="634365"/>
                  </a:lnTo>
                  <a:lnTo>
                    <a:pt x="906907" y="629412"/>
                  </a:lnTo>
                  <a:lnTo>
                    <a:pt x="841629" y="621538"/>
                  </a:lnTo>
                  <a:lnTo>
                    <a:pt x="777367" y="610362"/>
                  </a:lnTo>
                  <a:lnTo>
                    <a:pt x="714375" y="595630"/>
                  </a:lnTo>
                  <a:lnTo>
                    <a:pt x="652653" y="577342"/>
                  </a:lnTo>
                  <a:lnTo>
                    <a:pt x="592328" y="554863"/>
                  </a:lnTo>
                  <a:lnTo>
                    <a:pt x="533781" y="528193"/>
                  </a:lnTo>
                  <a:lnTo>
                    <a:pt x="492506" y="506349"/>
                  </a:lnTo>
                  <a:lnTo>
                    <a:pt x="452119" y="482473"/>
                  </a:lnTo>
                  <a:lnTo>
                    <a:pt x="412750" y="456692"/>
                  </a:lnTo>
                  <a:lnTo>
                    <a:pt x="374269" y="429133"/>
                  </a:lnTo>
                  <a:lnTo>
                    <a:pt x="336804" y="399796"/>
                  </a:lnTo>
                  <a:lnTo>
                    <a:pt x="300609" y="368935"/>
                  </a:lnTo>
                  <a:lnTo>
                    <a:pt x="265556" y="336550"/>
                  </a:lnTo>
                  <a:lnTo>
                    <a:pt x="231648" y="302640"/>
                  </a:lnTo>
                  <a:lnTo>
                    <a:pt x="199009" y="267588"/>
                  </a:lnTo>
                  <a:lnTo>
                    <a:pt x="167894" y="231267"/>
                  </a:lnTo>
                  <a:lnTo>
                    <a:pt x="138175" y="193801"/>
                  </a:lnTo>
                  <a:lnTo>
                    <a:pt x="109855" y="155321"/>
                  </a:lnTo>
                  <a:lnTo>
                    <a:pt x="83057" y="115950"/>
                  </a:lnTo>
                  <a:lnTo>
                    <a:pt x="57912" y="75819"/>
                  </a:lnTo>
                  <a:lnTo>
                    <a:pt x="53724" y="68300"/>
                  </a:lnTo>
                  <a:close/>
                </a:path>
                <a:path w="1577975" h="665480">
                  <a:moveTo>
                    <a:pt x="1573657" y="589407"/>
                  </a:moveTo>
                  <a:lnTo>
                    <a:pt x="1508379" y="599313"/>
                  </a:lnTo>
                  <a:lnTo>
                    <a:pt x="1442339" y="608457"/>
                  </a:lnTo>
                  <a:lnTo>
                    <a:pt x="1375664" y="616712"/>
                  </a:lnTo>
                  <a:lnTo>
                    <a:pt x="1308481" y="624078"/>
                  </a:lnTo>
                  <a:lnTo>
                    <a:pt x="1241170" y="629920"/>
                  </a:lnTo>
                  <a:lnTo>
                    <a:pt x="1173860" y="634238"/>
                  </a:lnTo>
                  <a:lnTo>
                    <a:pt x="1106424" y="636524"/>
                  </a:lnTo>
                  <a:lnTo>
                    <a:pt x="1072895" y="636905"/>
                  </a:lnTo>
                  <a:lnTo>
                    <a:pt x="1444274" y="636905"/>
                  </a:lnTo>
                  <a:lnTo>
                    <a:pt x="1446276" y="636651"/>
                  </a:lnTo>
                  <a:lnTo>
                    <a:pt x="1512570" y="627507"/>
                  </a:lnTo>
                  <a:lnTo>
                    <a:pt x="1577975" y="617728"/>
                  </a:lnTo>
                  <a:lnTo>
                    <a:pt x="1573657" y="589407"/>
                  </a:lnTo>
                  <a:close/>
                </a:path>
                <a:path w="1577975" h="665480">
                  <a:moveTo>
                    <a:pt x="0" y="0"/>
                  </a:moveTo>
                  <a:lnTo>
                    <a:pt x="3556" y="95758"/>
                  </a:lnTo>
                  <a:lnTo>
                    <a:pt x="28706" y="81993"/>
                  </a:lnTo>
                  <a:lnTo>
                    <a:pt x="21843" y="69596"/>
                  </a:lnTo>
                  <a:lnTo>
                    <a:pt x="46736" y="55752"/>
                  </a:lnTo>
                  <a:lnTo>
                    <a:pt x="76651" y="55752"/>
                  </a:lnTo>
                  <a:lnTo>
                    <a:pt x="78740" y="54610"/>
                  </a:lnTo>
                  <a:lnTo>
                    <a:pt x="0" y="0"/>
                  </a:lnTo>
                  <a:close/>
                </a:path>
                <a:path w="1577975" h="665480">
                  <a:moveTo>
                    <a:pt x="46736" y="55752"/>
                  </a:moveTo>
                  <a:lnTo>
                    <a:pt x="21843" y="69596"/>
                  </a:lnTo>
                  <a:lnTo>
                    <a:pt x="28706" y="81993"/>
                  </a:lnTo>
                  <a:lnTo>
                    <a:pt x="53724" y="68300"/>
                  </a:lnTo>
                  <a:lnTo>
                    <a:pt x="46736" y="55752"/>
                  </a:lnTo>
                  <a:close/>
                </a:path>
                <a:path w="1577975" h="665480">
                  <a:moveTo>
                    <a:pt x="76651" y="55752"/>
                  </a:moveTo>
                  <a:lnTo>
                    <a:pt x="46736" y="55752"/>
                  </a:lnTo>
                  <a:lnTo>
                    <a:pt x="53724" y="68300"/>
                  </a:lnTo>
                  <a:lnTo>
                    <a:pt x="76651" y="55752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523"/>
              <a:ext cx="8475345" cy="387350"/>
            </a:xfrm>
            <a:custGeom>
              <a:avLst/>
              <a:gdLst/>
              <a:ahLst/>
              <a:cxnLst/>
              <a:rect l="l" t="t" r="r" b="b"/>
              <a:pathLst>
                <a:path w="8475345" h="387350">
                  <a:moveTo>
                    <a:pt x="8474964" y="0"/>
                  </a:moveTo>
                  <a:lnTo>
                    <a:pt x="0" y="0"/>
                  </a:lnTo>
                  <a:lnTo>
                    <a:pt x="0" y="387096"/>
                  </a:lnTo>
                  <a:lnTo>
                    <a:pt x="8474964" y="387096"/>
                  </a:lnTo>
                  <a:lnTo>
                    <a:pt x="8474964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ct val="100000"/>
              </a:lnSpc>
            </a:pPr>
            <a:fld id="{81D60167-4931-47E6-BA6A-407CBD079E47}" type="slidenum">
              <a:rPr sz="1000" spc="-25" dirty="0">
                <a:solidFill>
                  <a:srgbClr val="44536A"/>
                </a:solidFill>
              </a:rPr>
              <a:t>61</a:t>
            </a:fld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54245" y="1634489"/>
              <a:ext cx="2828925" cy="649605"/>
            </a:xfrm>
            <a:custGeom>
              <a:avLst/>
              <a:gdLst/>
              <a:ahLst/>
              <a:cxnLst/>
              <a:rect l="l" t="t" r="r" b="b"/>
              <a:pathLst>
                <a:path w="2828925" h="649605">
                  <a:moveTo>
                    <a:pt x="2503931" y="0"/>
                  </a:moveTo>
                  <a:lnTo>
                    <a:pt x="324612" y="0"/>
                  </a:lnTo>
                  <a:lnTo>
                    <a:pt x="276632" y="3518"/>
                  </a:lnTo>
                  <a:lnTo>
                    <a:pt x="230843" y="13740"/>
                  </a:lnTo>
                  <a:lnTo>
                    <a:pt x="187743" y="30162"/>
                  </a:lnTo>
                  <a:lnTo>
                    <a:pt x="147837" y="52285"/>
                  </a:lnTo>
                  <a:lnTo>
                    <a:pt x="111624" y="79606"/>
                  </a:lnTo>
                  <a:lnTo>
                    <a:pt x="79606" y="111624"/>
                  </a:lnTo>
                  <a:lnTo>
                    <a:pt x="52285" y="147837"/>
                  </a:lnTo>
                  <a:lnTo>
                    <a:pt x="30162" y="187743"/>
                  </a:lnTo>
                  <a:lnTo>
                    <a:pt x="13740" y="230843"/>
                  </a:lnTo>
                  <a:lnTo>
                    <a:pt x="3518" y="276632"/>
                  </a:lnTo>
                  <a:lnTo>
                    <a:pt x="0" y="324612"/>
                  </a:lnTo>
                  <a:lnTo>
                    <a:pt x="3518" y="372591"/>
                  </a:lnTo>
                  <a:lnTo>
                    <a:pt x="13740" y="418380"/>
                  </a:lnTo>
                  <a:lnTo>
                    <a:pt x="30162" y="461480"/>
                  </a:lnTo>
                  <a:lnTo>
                    <a:pt x="52285" y="501386"/>
                  </a:lnTo>
                  <a:lnTo>
                    <a:pt x="79606" y="537599"/>
                  </a:lnTo>
                  <a:lnTo>
                    <a:pt x="111624" y="569617"/>
                  </a:lnTo>
                  <a:lnTo>
                    <a:pt x="147837" y="596938"/>
                  </a:lnTo>
                  <a:lnTo>
                    <a:pt x="187743" y="619061"/>
                  </a:lnTo>
                  <a:lnTo>
                    <a:pt x="230843" y="635483"/>
                  </a:lnTo>
                  <a:lnTo>
                    <a:pt x="276632" y="645705"/>
                  </a:lnTo>
                  <a:lnTo>
                    <a:pt x="324612" y="649224"/>
                  </a:lnTo>
                  <a:lnTo>
                    <a:pt x="2503931" y="649224"/>
                  </a:lnTo>
                  <a:lnTo>
                    <a:pt x="2551911" y="645705"/>
                  </a:lnTo>
                  <a:lnTo>
                    <a:pt x="2597700" y="635483"/>
                  </a:lnTo>
                  <a:lnTo>
                    <a:pt x="2640800" y="619061"/>
                  </a:lnTo>
                  <a:lnTo>
                    <a:pt x="2680706" y="596938"/>
                  </a:lnTo>
                  <a:lnTo>
                    <a:pt x="2716919" y="569617"/>
                  </a:lnTo>
                  <a:lnTo>
                    <a:pt x="2748937" y="537599"/>
                  </a:lnTo>
                  <a:lnTo>
                    <a:pt x="2776258" y="501386"/>
                  </a:lnTo>
                  <a:lnTo>
                    <a:pt x="2798381" y="461480"/>
                  </a:lnTo>
                  <a:lnTo>
                    <a:pt x="2814803" y="418380"/>
                  </a:lnTo>
                  <a:lnTo>
                    <a:pt x="2825025" y="372591"/>
                  </a:lnTo>
                  <a:lnTo>
                    <a:pt x="2828544" y="324612"/>
                  </a:lnTo>
                  <a:lnTo>
                    <a:pt x="2825025" y="276632"/>
                  </a:lnTo>
                  <a:lnTo>
                    <a:pt x="2814803" y="230843"/>
                  </a:lnTo>
                  <a:lnTo>
                    <a:pt x="2798381" y="187743"/>
                  </a:lnTo>
                  <a:lnTo>
                    <a:pt x="2776258" y="147837"/>
                  </a:lnTo>
                  <a:lnTo>
                    <a:pt x="2748937" y="111624"/>
                  </a:lnTo>
                  <a:lnTo>
                    <a:pt x="2716919" y="79606"/>
                  </a:lnTo>
                  <a:lnTo>
                    <a:pt x="2680706" y="52285"/>
                  </a:lnTo>
                  <a:lnTo>
                    <a:pt x="2640800" y="30162"/>
                  </a:lnTo>
                  <a:lnTo>
                    <a:pt x="2597700" y="13740"/>
                  </a:lnTo>
                  <a:lnTo>
                    <a:pt x="2551911" y="3518"/>
                  </a:lnTo>
                  <a:lnTo>
                    <a:pt x="25039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54245" y="1634489"/>
              <a:ext cx="2828925" cy="649605"/>
            </a:xfrm>
            <a:custGeom>
              <a:avLst/>
              <a:gdLst/>
              <a:ahLst/>
              <a:cxnLst/>
              <a:rect l="l" t="t" r="r" b="b"/>
              <a:pathLst>
                <a:path w="2828925" h="649605">
                  <a:moveTo>
                    <a:pt x="0" y="324612"/>
                  </a:moveTo>
                  <a:lnTo>
                    <a:pt x="3518" y="276632"/>
                  </a:lnTo>
                  <a:lnTo>
                    <a:pt x="13740" y="230843"/>
                  </a:lnTo>
                  <a:lnTo>
                    <a:pt x="30162" y="187743"/>
                  </a:lnTo>
                  <a:lnTo>
                    <a:pt x="52285" y="147837"/>
                  </a:lnTo>
                  <a:lnTo>
                    <a:pt x="79606" y="111624"/>
                  </a:lnTo>
                  <a:lnTo>
                    <a:pt x="111624" y="79606"/>
                  </a:lnTo>
                  <a:lnTo>
                    <a:pt x="147837" y="52285"/>
                  </a:lnTo>
                  <a:lnTo>
                    <a:pt x="187743" y="30162"/>
                  </a:lnTo>
                  <a:lnTo>
                    <a:pt x="230843" y="13740"/>
                  </a:lnTo>
                  <a:lnTo>
                    <a:pt x="276632" y="3518"/>
                  </a:lnTo>
                  <a:lnTo>
                    <a:pt x="324612" y="0"/>
                  </a:lnTo>
                  <a:lnTo>
                    <a:pt x="2503931" y="0"/>
                  </a:lnTo>
                  <a:lnTo>
                    <a:pt x="2551911" y="3518"/>
                  </a:lnTo>
                  <a:lnTo>
                    <a:pt x="2597700" y="13740"/>
                  </a:lnTo>
                  <a:lnTo>
                    <a:pt x="2640800" y="30162"/>
                  </a:lnTo>
                  <a:lnTo>
                    <a:pt x="2680706" y="52285"/>
                  </a:lnTo>
                  <a:lnTo>
                    <a:pt x="2716919" y="79606"/>
                  </a:lnTo>
                  <a:lnTo>
                    <a:pt x="2748937" y="111624"/>
                  </a:lnTo>
                  <a:lnTo>
                    <a:pt x="2776258" y="147837"/>
                  </a:lnTo>
                  <a:lnTo>
                    <a:pt x="2798381" y="187743"/>
                  </a:lnTo>
                  <a:lnTo>
                    <a:pt x="2814803" y="230843"/>
                  </a:lnTo>
                  <a:lnTo>
                    <a:pt x="2825025" y="276632"/>
                  </a:lnTo>
                  <a:lnTo>
                    <a:pt x="2828544" y="324612"/>
                  </a:lnTo>
                  <a:lnTo>
                    <a:pt x="2825025" y="372591"/>
                  </a:lnTo>
                  <a:lnTo>
                    <a:pt x="2814803" y="418380"/>
                  </a:lnTo>
                  <a:lnTo>
                    <a:pt x="2798381" y="461480"/>
                  </a:lnTo>
                  <a:lnTo>
                    <a:pt x="2776258" y="501386"/>
                  </a:lnTo>
                  <a:lnTo>
                    <a:pt x="2748937" y="537599"/>
                  </a:lnTo>
                  <a:lnTo>
                    <a:pt x="2716919" y="569617"/>
                  </a:lnTo>
                  <a:lnTo>
                    <a:pt x="2680706" y="596938"/>
                  </a:lnTo>
                  <a:lnTo>
                    <a:pt x="2640800" y="619061"/>
                  </a:lnTo>
                  <a:lnTo>
                    <a:pt x="2597700" y="635483"/>
                  </a:lnTo>
                  <a:lnTo>
                    <a:pt x="2551911" y="645705"/>
                  </a:lnTo>
                  <a:lnTo>
                    <a:pt x="2503931" y="649224"/>
                  </a:lnTo>
                  <a:lnTo>
                    <a:pt x="324612" y="649224"/>
                  </a:lnTo>
                  <a:lnTo>
                    <a:pt x="276632" y="645705"/>
                  </a:lnTo>
                  <a:lnTo>
                    <a:pt x="230843" y="635483"/>
                  </a:lnTo>
                  <a:lnTo>
                    <a:pt x="187743" y="619061"/>
                  </a:lnTo>
                  <a:lnTo>
                    <a:pt x="147837" y="596938"/>
                  </a:lnTo>
                  <a:lnTo>
                    <a:pt x="111624" y="569617"/>
                  </a:lnTo>
                  <a:lnTo>
                    <a:pt x="79606" y="537599"/>
                  </a:lnTo>
                  <a:lnTo>
                    <a:pt x="52285" y="501386"/>
                  </a:lnTo>
                  <a:lnTo>
                    <a:pt x="30162" y="461480"/>
                  </a:lnTo>
                  <a:lnTo>
                    <a:pt x="13740" y="418380"/>
                  </a:lnTo>
                  <a:lnTo>
                    <a:pt x="3518" y="372591"/>
                  </a:lnTo>
                  <a:lnTo>
                    <a:pt x="0" y="324612"/>
                  </a:lnTo>
                  <a:close/>
                </a:path>
              </a:pathLst>
            </a:custGeom>
            <a:ln w="28575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48910" y="1838325"/>
            <a:ext cx="18370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CC0000"/>
                </a:solidFill>
                <a:latin typeface="Microsoft Sans Serif"/>
                <a:cs typeface="Microsoft Sans Serif"/>
              </a:rPr>
              <a:t>Missing</a:t>
            </a:r>
            <a:r>
              <a:rPr sz="1400" spc="1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CC0000"/>
                </a:solidFill>
                <a:latin typeface="Microsoft Sans Serif"/>
                <a:cs typeface="Microsoft Sans Serif"/>
              </a:rPr>
              <a:t>column</a:t>
            </a:r>
            <a:r>
              <a:rPr sz="1400" spc="5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Microsoft Sans Serif"/>
                <a:cs typeface="Microsoft Sans Serif"/>
              </a:rPr>
              <a:t>names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523"/>
            <a:ext cx="8475345" cy="1652905"/>
            <a:chOff x="0" y="1523"/>
            <a:chExt cx="8475345" cy="1652905"/>
          </a:xfrm>
        </p:grpSpPr>
        <p:sp>
          <p:nvSpPr>
            <p:cNvPr id="8" name="object 8"/>
            <p:cNvSpPr/>
            <p:nvPr/>
          </p:nvSpPr>
          <p:spPr>
            <a:xfrm>
              <a:off x="896874" y="708025"/>
              <a:ext cx="3633470" cy="946785"/>
            </a:xfrm>
            <a:custGeom>
              <a:avLst/>
              <a:gdLst/>
              <a:ahLst/>
              <a:cxnLst/>
              <a:rect l="l" t="t" r="r" b="b"/>
              <a:pathLst>
                <a:path w="3633470" h="946785">
                  <a:moveTo>
                    <a:pt x="1909300" y="28575"/>
                  </a:moveTo>
                  <a:lnTo>
                    <a:pt x="1534159" y="28575"/>
                  </a:lnTo>
                  <a:lnTo>
                    <a:pt x="1613915" y="30607"/>
                  </a:lnTo>
                  <a:lnTo>
                    <a:pt x="1694052" y="34925"/>
                  </a:lnTo>
                  <a:lnTo>
                    <a:pt x="1774444" y="41275"/>
                  </a:lnTo>
                  <a:lnTo>
                    <a:pt x="1854962" y="50037"/>
                  </a:lnTo>
                  <a:lnTo>
                    <a:pt x="1935607" y="60960"/>
                  </a:lnTo>
                  <a:lnTo>
                    <a:pt x="2016125" y="74167"/>
                  </a:lnTo>
                  <a:lnTo>
                    <a:pt x="2096643" y="89408"/>
                  </a:lnTo>
                  <a:lnTo>
                    <a:pt x="2176907" y="106807"/>
                  </a:lnTo>
                  <a:lnTo>
                    <a:pt x="2256663" y="126491"/>
                  </a:lnTo>
                  <a:lnTo>
                    <a:pt x="2336038" y="148082"/>
                  </a:lnTo>
                  <a:lnTo>
                    <a:pt x="2414778" y="171958"/>
                  </a:lnTo>
                  <a:lnTo>
                    <a:pt x="2493010" y="197865"/>
                  </a:lnTo>
                  <a:lnTo>
                    <a:pt x="2570353" y="225933"/>
                  </a:lnTo>
                  <a:lnTo>
                    <a:pt x="2646679" y="256032"/>
                  </a:lnTo>
                  <a:lnTo>
                    <a:pt x="2722117" y="288163"/>
                  </a:lnTo>
                  <a:lnTo>
                    <a:pt x="2796413" y="322452"/>
                  </a:lnTo>
                  <a:lnTo>
                    <a:pt x="2869438" y="358648"/>
                  </a:lnTo>
                  <a:lnTo>
                    <a:pt x="2941192" y="396875"/>
                  </a:lnTo>
                  <a:lnTo>
                    <a:pt x="3011424" y="437134"/>
                  </a:lnTo>
                  <a:lnTo>
                    <a:pt x="3080258" y="479425"/>
                  </a:lnTo>
                  <a:lnTo>
                    <a:pt x="3147314" y="523494"/>
                  </a:lnTo>
                  <a:lnTo>
                    <a:pt x="3212591" y="569722"/>
                  </a:lnTo>
                  <a:lnTo>
                    <a:pt x="3275965" y="617727"/>
                  </a:lnTo>
                  <a:lnTo>
                    <a:pt x="3337433" y="667765"/>
                  </a:lnTo>
                  <a:lnTo>
                    <a:pt x="3396868" y="719582"/>
                  </a:lnTo>
                  <a:lnTo>
                    <a:pt x="3454018" y="773429"/>
                  </a:lnTo>
                  <a:lnTo>
                    <a:pt x="3508883" y="829055"/>
                  </a:lnTo>
                  <a:lnTo>
                    <a:pt x="3561334" y="886460"/>
                  </a:lnTo>
                  <a:lnTo>
                    <a:pt x="3611626" y="946276"/>
                  </a:lnTo>
                  <a:lnTo>
                    <a:pt x="3633470" y="927988"/>
                  </a:lnTo>
                  <a:lnTo>
                    <a:pt x="3583178" y="868172"/>
                  </a:lnTo>
                  <a:lnTo>
                    <a:pt x="3529965" y="809751"/>
                  </a:lnTo>
                  <a:lnTo>
                    <a:pt x="3474339" y="753363"/>
                  </a:lnTo>
                  <a:lnTo>
                    <a:pt x="3416427" y="698753"/>
                  </a:lnTo>
                  <a:lnTo>
                    <a:pt x="3356355" y="646302"/>
                  </a:lnTo>
                  <a:lnTo>
                    <a:pt x="3293999" y="595502"/>
                  </a:lnTo>
                  <a:lnTo>
                    <a:pt x="3229737" y="546988"/>
                  </a:lnTo>
                  <a:lnTo>
                    <a:pt x="3163824" y="500125"/>
                  </a:lnTo>
                  <a:lnTo>
                    <a:pt x="3096005" y="455549"/>
                  </a:lnTo>
                  <a:lnTo>
                    <a:pt x="3026410" y="412750"/>
                  </a:lnTo>
                  <a:lnTo>
                    <a:pt x="2955416" y="372110"/>
                  </a:lnTo>
                  <a:lnTo>
                    <a:pt x="2882900" y="333375"/>
                  </a:lnTo>
                  <a:lnTo>
                    <a:pt x="2809113" y="296799"/>
                  </a:lnTo>
                  <a:lnTo>
                    <a:pt x="2734055" y="262254"/>
                  </a:lnTo>
                  <a:lnTo>
                    <a:pt x="2657983" y="229870"/>
                  </a:lnTo>
                  <a:lnTo>
                    <a:pt x="2580766" y="199389"/>
                  </a:lnTo>
                  <a:lnTo>
                    <a:pt x="2502662" y="171069"/>
                  </a:lnTo>
                  <a:lnTo>
                    <a:pt x="2423795" y="144779"/>
                  </a:lnTo>
                  <a:lnTo>
                    <a:pt x="2344293" y="120776"/>
                  </a:lnTo>
                  <a:lnTo>
                    <a:pt x="2264283" y="98805"/>
                  </a:lnTo>
                  <a:lnTo>
                    <a:pt x="2183638" y="79121"/>
                  </a:lnTo>
                  <a:lnTo>
                    <a:pt x="2102739" y="61467"/>
                  </a:lnTo>
                  <a:lnTo>
                    <a:pt x="2021458" y="45974"/>
                  </a:lnTo>
                  <a:lnTo>
                    <a:pt x="1940178" y="32765"/>
                  </a:lnTo>
                  <a:lnTo>
                    <a:pt x="1909300" y="28575"/>
                  </a:lnTo>
                  <a:close/>
                </a:path>
                <a:path w="3633470" h="946785">
                  <a:moveTo>
                    <a:pt x="19913" y="635508"/>
                  </a:moveTo>
                  <a:lnTo>
                    <a:pt x="0" y="729234"/>
                  </a:lnTo>
                  <a:lnTo>
                    <a:pt x="86944" y="688848"/>
                  </a:lnTo>
                  <a:lnTo>
                    <a:pt x="78645" y="682244"/>
                  </a:lnTo>
                  <a:lnTo>
                    <a:pt x="55651" y="682244"/>
                  </a:lnTo>
                  <a:lnTo>
                    <a:pt x="33400" y="664337"/>
                  </a:lnTo>
                  <a:lnTo>
                    <a:pt x="42302" y="653323"/>
                  </a:lnTo>
                  <a:lnTo>
                    <a:pt x="19913" y="635508"/>
                  </a:lnTo>
                  <a:close/>
                </a:path>
                <a:path w="3633470" h="946785">
                  <a:moveTo>
                    <a:pt x="42302" y="653323"/>
                  </a:moveTo>
                  <a:lnTo>
                    <a:pt x="33400" y="664337"/>
                  </a:lnTo>
                  <a:lnTo>
                    <a:pt x="55651" y="682244"/>
                  </a:lnTo>
                  <a:lnTo>
                    <a:pt x="64643" y="671102"/>
                  </a:lnTo>
                  <a:lnTo>
                    <a:pt x="42302" y="653323"/>
                  </a:lnTo>
                  <a:close/>
                </a:path>
                <a:path w="3633470" h="946785">
                  <a:moveTo>
                    <a:pt x="64643" y="671102"/>
                  </a:moveTo>
                  <a:lnTo>
                    <a:pt x="55651" y="682244"/>
                  </a:lnTo>
                  <a:lnTo>
                    <a:pt x="78645" y="682244"/>
                  </a:lnTo>
                  <a:lnTo>
                    <a:pt x="64643" y="671102"/>
                  </a:lnTo>
                  <a:close/>
                </a:path>
                <a:path w="3633470" h="946785">
                  <a:moveTo>
                    <a:pt x="1534921" y="0"/>
                  </a:moveTo>
                  <a:lnTo>
                    <a:pt x="1455039" y="253"/>
                  </a:lnTo>
                  <a:lnTo>
                    <a:pt x="1375664" y="2794"/>
                  </a:lnTo>
                  <a:lnTo>
                    <a:pt x="1296924" y="7620"/>
                  </a:lnTo>
                  <a:lnTo>
                    <a:pt x="1250442" y="11811"/>
                  </a:lnTo>
                  <a:lnTo>
                    <a:pt x="1203706" y="17525"/>
                  </a:lnTo>
                  <a:lnTo>
                    <a:pt x="1157224" y="24511"/>
                  </a:lnTo>
                  <a:lnTo>
                    <a:pt x="1110614" y="32892"/>
                  </a:lnTo>
                  <a:lnTo>
                    <a:pt x="1064133" y="42545"/>
                  </a:lnTo>
                  <a:lnTo>
                    <a:pt x="1017651" y="53466"/>
                  </a:lnTo>
                  <a:lnTo>
                    <a:pt x="971295" y="65786"/>
                  </a:lnTo>
                  <a:lnTo>
                    <a:pt x="925321" y="79248"/>
                  </a:lnTo>
                  <a:lnTo>
                    <a:pt x="879475" y="93852"/>
                  </a:lnTo>
                  <a:lnTo>
                    <a:pt x="834008" y="109854"/>
                  </a:lnTo>
                  <a:lnTo>
                    <a:pt x="788669" y="126873"/>
                  </a:lnTo>
                  <a:lnTo>
                    <a:pt x="743838" y="145287"/>
                  </a:lnTo>
                  <a:lnTo>
                    <a:pt x="699388" y="164591"/>
                  </a:lnTo>
                  <a:lnTo>
                    <a:pt x="655447" y="185038"/>
                  </a:lnTo>
                  <a:lnTo>
                    <a:pt x="611759" y="206755"/>
                  </a:lnTo>
                  <a:lnTo>
                    <a:pt x="568832" y="229362"/>
                  </a:lnTo>
                  <a:lnTo>
                    <a:pt x="526414" y="253111"/>
                  </a:lnTo>
                  <a:lnTo>
                    <a:pt x="484631" y="277749"/>
                  </a:lnTo>
                  <a:lnTo>
                    <a:pt x="443484" y="303657"/>
                  </a:lnTo>
                  <a:lnTo>
                    <a:pt x="403097" y="330326"/>
                  </a:lnTo>
                  <a:lnTo>
                    <a:pt x="363473" y="358013"/>
                  </a:lnTo>
                  <a:lnTo>
                    <a:pt x="324599" y="386714"/>
                  </a:lnTo>
                  <a:lnTo>
                    <a:pt x="286512" y="416305"/>
                  </a:lnTo>
                  <a:lnTo>
                    <a:pt x="249339" y="446786"/>
                  </a:lnTo>
                  <a:lnTo>
                    <a:pt x="213080" y="478027"/>
                  </a:lnTo>
                  <a:lnTo>
                    <a:pt x="177800" y="510413"/>
                  </a:lnTo>
                  <a:lnTo>
                    <a:pt x="143535" y="543305"/>
                  </a:lnTo>
                  <a:lnTo>
                    <a:pt x="110299" y="577214"/>
                  </a:lnTo>
                  <a:lnTo>
                    <a:pt x="78193" y="611886"/>
                  </a:lnTo>
                  <a:lnTo>
                    <a:pt x="47155" y="647319"/>
                  </a:lnTo>
                  <a:lnTo>
                    <a:pt x="42302" y="653323"/>
                  </a:lnTo>
                  <a:lnTo>
                    <a:pt x="64643" y="671102"/>
                  </a:lnTo>
                  <a:lnTo>
                    <a:pt x="68668" y="666114"/>
                  </a:lnTo>
                  <a:lnTo>
                    <a:pt x="99161" y="631316"/>
                  </a:lnTo>
                  <a:lnTo>
                    <a:pt x="130682" y="597153"/>
                  </a:lnTo>
                  <a:lnTo>
                    <a:pt x="163360" y="564007"/>
                  </a:lnTo>
                  <a:lnTo>
                    <a:pt x="197103" y="531367"/>
                  </a:lnTo>
                  <a:lnTo>
                    <a:pt x="231736" y="499745"/>
                  </a:lnTo>
                  <a:lnTo>
                    <a:pt x="267487" y="468884"/>
                  </a:lnTo>
                  <a:lnTo>
                    <a:pt x="304038" y="438785"/>
                  </a:lnTo>
                  <a:lnTo>
                    <a:pt x="341579" y="409701"/>
                  </a:lnTo>
                  <a:lnTo>
                    <a:pt x="379856" y="381380"/>
                  </a:lnTo>
                  <a:lnTo>
                    <a:pt x="418845" y="354075"/>
                  </a:lnTo>
                  <a:lnTo>
                    <a:pt x="458723" y="327787"/>
                  </a:lnTo>
                  <a:lnTo>
                    <a:pt x="499237" y="302387"/>
                  </a:lnTo>
                  <a:lnTo>
                    <a:pt x="540385" y="278002"/>
                  </a:lnTo>
                  <a:lnTo>
                    <a:pt x="582167" y="254635"/>
                  </a:lnTo>
                  <a:lnTo>
                    <a:pt x="624585" y="232283"/>
                  </a:lnTo>
                  <a:lnTo>
                    <a:pt x="667385" y="210947"/>
                  </a:lnTo>
                  <a:lnTo>
                    <a:pt x="710691" y="190753"/>
                  </a:lnTo>
                  <a:lnTo>
                    <a:pt x="754633" y="171703"/>
                  </a:lnTo>
                  <a:lnTo>
                    <a:pt x="798702" y="153670"/>
                  </a:lnTo>
                  <a:lnTo>
                    <a:pt x="843407" y="136778"/>
                  </a:lnTo>
                  <a:lnTo>
                    <a:pt x="888238" y="121158"/>
                  </a:lnTo>
                  <a:lnTo>
                    <a:pt x="933323" y="106679"/>
                  </a:lnTo>
                  <a:lnTo>
                    <a:pt x="978662" y="93345"/>
                  </a:lnTo>
                  <a:lnTo>
                    <a:pt x="1024127" y="81279"/>
                  </a:lnTo>
                  <a:lnTo>
                    <a:pt x="1069848" y="70485"/>
                  </a:lnTo>
                  <a:lnTo>
                    <a:pt x="1115568" y="60960"/>
                  </a:lnTo>
                  <a:lnTo>
                    <a:pt x="1161414" y="52704"/>
                  </a:lnTo>
                  <a:lnTo>
                    <a:pt x="1207262" y="45847"/>
                  </a:lnTo>
                  <a:lnTo>
                    <a:pt x="1252982" y="40259"/>
                  </a:lnTo>
                  <a:lnTo>
                    <a:pt x="1298702" y="36195"/>
                  </a:lnTo>
                  <a:lnTo>
                    <a:pt x="1376552" y="31241"/>
                  </a:lnTo>
                  <a:lnTo>
                    <a:pt x="1455039" y="28828"/>
                  </a:lnTo>
                  <a:lnTo>
                    <a:pt x="1909300" y="28575"/>
                  </a:lnTo>
                  <a:lnTo>
                    <a:pt x="1858771" y="21716"/>
                  </a:lnTo>
                  <a:lnTo>
                    <a:pt x="1777492" y="12953"/>
                  </a:lnTo>
                  <a:lnTo>
                    <a:pt x="1696339" y="6350"/>
                  </a:lnTo>
                  <a:lnTo>
                    <a:pt x="1615439" y="2032"/>
                  </a:lnTo>
                  <a:lnTo>
                    <a:pt x="153492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523"/>
              <a:ext cx="8475345" cy="387350"/>
            </a:xfrm>
            <a:custGeom>
              <a:avLst/>
              <a:gdLst/>
              <a:ahLst/>
              <a:cxnLst/>
              <a:rect l="l" t="t" r="r" b="b"/>
              <a:pathLst>
                <a:path w="8475345" h="387350">
                  <a:moveTo>
                    <a:pt x="8474964" y="0"/>
                  </a:moveTo>
                  <a:lnTo>
                    <a:pt x="0" y="0"/>
                  </a:lnTo>
                  <a:lnTo>
                    <a:pt x="0" y="387096"/>
                  </a:lnTo>
                  <a:lnTo>
                    <a:pt x="8474964" y="387096"/>
                  </a:lnTo>
                  <a:lnTo>
                    <a:pt x="8474964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ct val="100000"/>
              </a:lnSpc>
            </a:pPr>
            <a:fld id="{81D60167-4931-47E6-BA6A-407CBD079E47}" type="slidenum">
              <a:rPr sz="1000" spc="-25" dirty="0">
                <a:solidFill>
                  <a:srgbClr val="44536A"/>
                </a:solidFill>
              </a:rPr>
              <a:t>62</a:t>
            </a:fld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54245" y="1634489"/>
              <a:ext cx="2828925" cy="649605"/>
            </a:xfrm>
            <a:custGeom>
              <a:avLst/>
              <a:gdLst/>
              <a:ahLst/>
              <a:cxnLst/>
              <a:rect l="l" t="t" r="r" b="b"/>
              <a:pathLst>
                <a:path w="2828925" h="649605">
                  <a:moveTo>
                    <a:pt x="2503931" y="0"/>
                  </a:moveTo>
                  <a:lnTo>
                    <a:pt x="324612" y="0"/>
                  </a:lnTo>
                  <a:lnTo>
                    <a:pt x="276632" y="3518"/>
                  </a:lnTo>
                  <a:lnTo>
                    <a:pt x="230843" y="13740"/>
                  </a:lnTo>
                  <a:lnTo>
                    <a:pt x="187743" y="30162"/>
                  </a:lnTo>
                  <a:lnTo>
                    <a:pt x="147837" y="52285"/>
                  </a:lnTo>
                  <a:lnTo>
                    <a:pt x="111624" y="79606"/>
                  </a:lnTo>
                  <a:lnTo>
                    <a:pt x="79606" y="111624"/>
                  </a:lnTo>
                  <a:lnTo>
                    <a:pt x="52285" y="147837"/>
                  </a:lnTo>
                  <a:lnTo>
                    <a:pt x="30162" y="187743"/>
                  </a:lnTo>
                  <a:lnTo>
                    <a:pt x="13740" y="230843"/>
                  </a:lnTo>
                  <a:lnTo>
                    <a:pt x="3518" y="276632"/>
                  </a:lnTo>
                  <a:lnTo>
                    <a:pt x="0" y="324612"/>
                  </a:lnTo>
                  <a:lnTo>
                    <a:pt x="3518" y="372591"/>
                  </a:lnTo>
                  <a:lnTo>
                    <a:pt x="13740" y="418380"/>
                  </a:lnTo>
                  <a:lnTo>
                    <a:pt x="30162" y="461480"/>
                  </a:lnTo>
                  <a:lnTo>
                    <a:pt x="52285" y="501386"/>
                  </a:lnTo>
                  <a:lnTo>
                    <a:pt x="79606" y="537599"/>
                  </a:lnTo>
                  <a:lnTo>
                    <a:pt x="111624" y="569617"/>
                  </a:lnTo>
                  <a:lnTo>
                    <a:pt x="147837" y="596938"/>
                  </a:lnTo>
                  <a:lnTo>
                    <a:pt x="187743" y="619061"/>
                  </a:lnTo>
                  <a:lnTo>
                    <a:pt x="230843" y="635483"/>
                  </a:lnTo>
                  <a:lnTo>
                    <a:pt x="276632" y="645705"/>
                  </a:lnTo>
                  <a:lnTo>
                    <a:pt x="324612" y="649224"/>
                  </a:lnTo>
                  <a:lnTo>
                    <a:pt x="2503931" y="649224"/>
                  </a:lnTo>
                  <a:lnTo>
                    <a:pt x="2551911" y="645705"/>
                  </a:lnTo>
                  <a:lnTo>
                    <a:pt x="2597700" y="635483"/>
                  </a:lnTo>
                  <a:lnTo>
                    <a:pt x="2640800" y="619061"/>
                  </a:lnTo>
                  <a:lnTo>
                    <a:pt x="2680706" y="596938"/>
                  </a:lnTo>
                  <a:lnTo>
                    <a:pt x="2716919" y="569617"/>
                  </a:lnTo>
                  <a:lnTo>
                    <a:pt x="2748937" y="537599"/>
                  </a:lnTo>
                  <a:lnTo>
                    <a:pt x="2776258" y="501386"/>
                  </a:lnTo>
                  <a:lnTo>
                    <a:pt x="2798381" y="461480"/>
                  </a:lnTo>
                  <a:lnTo>
                    <a:pt x="2814803" y="418380"/>
                  </a:lnTo>
                  <a:lnTo>
                    <a:pt x="2825025" y="372591"/>
                  </a:lnTo>
                  <a:lnTo>
                    <a:pt x="2828544" y="324612"/>
                  </a:lnTo>
                  <a:lnTo>
                    <a:pt x="2825025" y="276632"/>
                  </a:lnTo>
                  <a:lnTo>
                    <a:pt x="2814803" y="230843"/>
                  </a:lnTo>
                  <a:lnTo>
                    <a:pt x="2798381" y="187743"/>
                  </a:lnTo>
                  <a:lnTo>
                    <a:pt x="2776258" y="147837"/>
                  </a:lnTo>
                  <a:lnTo>
                    <a:pt x="2748937" y="111624"/>
                  </a:lnTo>
                  <a:lnTo>
                    <a:pt x="2716919" y="79606"/>
                  </a:lnTo>
                  <a:lnTo>
                    <a:pt x="2680706" y="52285"/>
                  </a:lnTo>
                  <a:lnTo>
                    <a:pt x="2640800" y="30162"/>
                  </a:lnTo>
                  <a:lnTo>
                    <a:pt x="2597700" y="13740"/>
                  </a:lnTo>
                  <a:lnTo>
                    <a:pt x="2551911" y="3518"/>
                  </a:lnTo>
                  <a:lnTo>
                    <a:pt x="25039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54245" y="1634489"/>
              <a:ext cx="2828925" cy="649605"/>
            </a:xfrm>
            <a:custGeom>
              <a:avLst/>
              <a:gdLst/>
              <a:ahLst/>
              <a:cxnLst/>
              <a:rect l="l" t="t" r="r" b="b"/>
              <a:pathLst>
                <a:path w="2828925" h="649605">
                  <a:moveTo>
                    <a:pt x="0" y="324612"/>
                  </a:moveTo>
                  <a:lnTo>
                    <a:pt x="3518" y="276632"/>
                  </a:lnTo>
                  <a:lnTo>
                    <a:pt x="13740" y="230843"/>
                  </a:lnTo>
                  <a:lnTo>
                    <a:pt x="30162" y="187743"/>
                  </a:lnTo>
                  <a:lnTo>
                    <a:pt x="52285" y="147837"/>
                  </a:lnTo>
                  <a:lnTo>
                    <a:pt x="79606" y="111624"/>
                  </a:lnTo>
                  <a:lnTo>
                    <a:pt x="111624" y="79606"/>
                  </a:lnTo>
                  <a:lnTo>
                    <a:pt x="147837" y="52285"/>
                  </a:lnTo>
                  <a:lnTo>
                    <a:pt x="187743" y="30162"/>
                  </a:lnTo>
                  <a:lnTo>
                    <a:pt x="230843" y="13740"/>
                  </a:lnTo>
                  <a:lnTo>
                    <a:pt x="276632" y="3518"/>
                  </a:lnTo>
                  <a:lnTo>
                    <a:pt x="324612" y="0"/>
                  </a:lnTo>
                  <a:lnTo>
                    <a:pt x="2503931" y="0"/>
                  </a:lnTo>
                  <a:lnTo>
                    <a:pt x="2551911" y="3518"/>
                  </a:lnTo>
                  <a:lnTo>
                    <a:pt x="2597700" y="13740"/>
                  </a:lnTo>
                  <a:lnTo>
                    <a:pt x="2640800" y="30162"/>
                  </a:lnTo>
                  <a:lnTo>
                    <a:pt x="2680706" y="52285"/>
                  </a:lnTo>
                  <a:lnTo>
                    <a:pt x="2716919" y="79606"/>
                  </a:lnTo>
                  <a:lnTo>
                    <a:pt x="2748937" y="111624"/>
                  </a:lnTo>
                  <a:lnTo>
                    <a:pt x="2776258" y="147837"/>
                  </a:lnTo>
                  <a:lnTo>
                    <a:pt x="2798381" y="187743"/>
                  </a:lnTo>
                  <a:lnTo>
                    <a:pt x="2814803" y="230843"/>
                  </a:lnTo>
                  <a:lnTo>
                    <a:pt x="2825025" y="276632"/>
                  </a:lnTo>
                  <a:lnTo>
                    <a:pt x="2828544" y="324612"/>
                  </a:lnTo>
                  <a:lnTo>
                    <a:pt x="2825025" y="372591"/>
                  </a:lnTo>
                  <a:lnTo>
                    <a:pt x="2814803" y="418380"/>
                  </a:lnTo>
                  <a:lnTo>
                    <a:pt x="2798381" y="461480"/>
                  </a:lnTo>
                  <a:lnTo>
                    <a:pt x="2776258" y="501386"/>
                  </a:lnTo>
                  <a:lnTo>
                    <a:pt x="2748937" y="537599"/>
                  </a:lnTo>
                  <a:lnTo>
                    <a:pt x="2716919" y="569617"/>
                  </a:lnTo>
                  <a:lnTo>
                    <a:pt x="2680706" y="596938"/>
                  </a:lnTo>
                  <a:lnTo>
                    <a:pt x="2640800" y="619061"/>
                  </a:lnTo>
                  <a:lnTo>
                    <a:pt x="2597700" y="635483"/>
                  </a:lnTo>
                  <a:lnTo>
                    <a:pt x="2551911" y="645705"/>
                  </a:lnTo>
                  <a:lnTo>
                    <a:pt x="2503931" y="649224"/>
                  </a:lnTo>
                  <a:lnTo>
                    <a:pt x="324612" y="649224"/>
                  </a:lnTo>
                  <a:lnTo>
                    <a:pt x="276632" y="645705"/>
                  </a:lnTo>
                  <a:lnTo>
                    <a:pt x="230843" y="635483"/>
                  </a:lnTo>
                  <a:lnTo>
                    <a:pt x="187743" y="619061"/>
                  </a:lnTo>
                  <a:lnTo>
                    <a:pt x="147837" y="596938"/>
                  </a:lnTo>
                  <a:lnTo>
                    <a:pt x="111624" y="569617"/>
                  </a:lnTo>
                  <a:lnTo>
                    <a:pt x="79606" y="537599"/>
                  </a:lnTo>
                  <a:lnTo>
                    <a:pt x="52285" y="501386"/>
                  </a:lnTo>
                  <a:lnTo>
                    <a:pt x="30162" y="461480"/>
                  </a:lnTo>
                  <a:lnTo>
                    <a:pt x="13740" y="418380"/>
                  </a:lnTo>
                  <a:lnTo>
                    <a:pt x="3518" y="372591"/>
                  </a:lnTo>
                  <a:lnTo>
                    <a:pt x="0" y="324612"/>
                  </a:lnTo>
                  <a:close/>
                </a:path>
              </a:pathLst>
            </a:custGeom>
            <a:ln w="28575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88890" y="1731645"/>
            <a:ext cx="215709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69315" marR="5080" indent="-857250">
              <a:lnSpc>
                <a:spcPct val="100000"/>
              </a:lnSpc>
              <a:spcBef>
                <a:spcPts val="105"/>
              </a:spcBef>
            </a:pPr>
            <a:r>
              <a:rPr sz="1400" b="0" spc="-10" dirty="0">
                <a:solidFill>
                  <a:srgbClr val="CC0000"/>
                </a:solidFill>
                <a:latin typeface="Microsoft Sans Serif"/>
                <a:cs typeface="Microsoft Sans Serif"/>
              </a:rPr>
              <a:t>Subheadings</a:t>
            </a:r>
            <a:r>
              <a:rPr sz="1400" b="0" spc="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sz="1400" b="0" dirty="0">
                <a:solidFill>
                  <a:srgbClr val="CC0000"/>
                </a:solidFill>
                <a:latin typeface="Microsoft Sans Serif"/>
                <a:cs typeface="Microsoft Sans Serif"/>
              </a:rPr>
              <a:t>embedded</a:t>
            </a:r>
            <a:r>
              <a:rPr sz="1400" b="0" spc="8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sz="1400" b="0" spc="-25" dirty="0">
                <a:solidFill>
                  <a:srgbClr val="CC0000"/>
                </a:solidFill>
                <a:latin typeface="Microsoft Sans Serif"/>
                <a:cs typeface="Microsoft Sans Serif"/>
              </a:rPr>
              <a:t>in </a:t>
            </a:r>
            <a:r>
              <a:rPr sz="1400" b="0" spc="-20" dirty="0">
                <a:solidFill>
                  <a:srgbClr val="CC0000"/>
                </a:solidFill>
                <a:latin typeface="Microsoft Sans Serif"/>
                <a:cs typeface="Microsoft Sans Serif"/>
              </a:rPr>
              <a:t>table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523"/>
            <a:ext cx="8475345" cy="3452495"/>
            <a:chOff x="0" y="1523"/>
            <a:chExt cx="8475345" cy="3452495"/>
          </a:xfrm>
        </p:grpSpPr>
        <p:sp>
          <p:nvSpPr>
            <p:cNvPr id="8" name="object 8"/>
            <p:cNvSpPr/>
            <p:nvPr/>
          </p:nvSpPr>
          <p:spPr>
            <a:xfrm>
              <a:off x="3665982" y="2288794"/>
              <a:ext cx="1087120" cy="1165225"/>
            </a:xfrm>
            <a:custGeom>
              <a:avLst/>
              <a:gdLst/>
              <a:ahLst/>
              <a:cxnLst/>
              <a:rect l="l" t="t" r="r" b="b"/>
              <a:pathLst>
                <a:path w="1087120" h="1165225">
                  <a:moveTo>
                    <a:pt x="86487" y="1079119"/>
                  </a:moveTo>
                  <a:lnTo>
                    <a:pt x="0" y="1120394"/>
                  </a:lnTo>
                  <a:lnTo>
                    <a:pt x="84962" y="1164844"/>
                  </a:lnTo>
                  <a:lnTo>
                    <a:pt x="85470" y="1136312"/>
                  </a:lnTo>
                  <a:lnTo>
                    <a:pt x="71119" y="1136014"/>
                  </a:lnTo>
                  <a:lnTo>
                    <a:pt x="71754" y="1107439"/>
                  </a:lnTo>
                  <a:lnTo>
                    <a:pt x="85983" y="1107439"/>
                  </a:lnTo>
                  <a:lnTo>
                    <a:pt x="86487" y="1079119"/>
                  </a:lnTo>
                  <a:close/>
                </a:path>
                <a:path w="1087120" h="1165225">
                  <a:moveTo>
                    <a:pt x="85978" y="1107730"/>
                  </a:moveTo>
                  <a:lnTo>
                    <a:pt x="85470" y="1136312"/>
                  </a:lnTo>
                  <a:lnTo>
                    <a:pt x="101726" y="1136650"/>
                  </a:lnTo>
                  <a:lnTo>
                    <a:pt x="207263" y="1140714"/>
                  </a:lnTo>
                  <a:lnTo>
                    <a:pt x="260730" y="1142238"/>
                  </a:lnTo>
                  <a:lnTo>
                    <a:pt x="314451" y="1143000"/>
                  </a:lnTo>
                  <a:lnTo>
                    <a:pt x="367918" y="1142745"/>
                  </a:lnTo>
                  <a:lnTo>
                    <a:pt x="420877" y="1140714"/>
                  </a:lnTo>
                  <a:lnTo>
                    <a:pt x="473328" y="1136650"/>
                  </a:lnTo>
                  <a:lnTo>
                    <a:pt x="525017" y="1130045"/>
                  </a:lnTo>
                  <a:lnTo>
                    <a:pt x="575309" y="1120520"/>
                  </a:lnTo>
                  <a:lnTo>
                    <a:pt x="600643" y="1114425"/>
                  </a:lnTo>
                  <a:lnTo>
                    <a:pt x="314197" y="1114425"/>
                  </a:lnTo>
                  <a:lnTo>
                    <a:pt x="261238" y="1113789"/>
                  </a:lnTo>
                  <a:lnTo>
                    <a:pt x="102869" y="1108075"/>
                  </a:lnTo>
                  <a:lnTo>
                    <a:pt x="85978" y="1107730"/>
                  </a:lnTo>
                  <a:close/>
                </a:path>
                <a:path w="1087120" h="1165225">
                  <a:moveTo>
                    <a:pt x="71754" y="1107439"/>
                  </a:moveTo>
                  <a:lnTo>
                    <a:pt x="71119" y="1136014"/>
                  </a:lnTo>
                  <a:lnTo>
                    <a:pt x="85470" y="1136312"/>
                  </a:lnTo>
                  <a:lnTo>
                    <a:pt x="85978" y="1107730"/>
                  </a:lnTo>
                  <a:lnTo>
                    <a:pt x="71754" y="1107439"/>
                  </a:lnTo>
                  <a:close/>
                </a:path>
                <a:path w="1087120" h="1165225">
                  <a:moveTo>
                    <a:pt x="1062608" y="0"/>
                  </a:moveTo>
                  <a:lnTo>
                    <a:pt x="1034541" y="5080"/>
                  </a:lnTo>
                  <a:lnTo>
                    <a:pt x="1040256" y="37083"/>
                  </a:lnTo>
                  <a:lnTo>
                    <a:pt x="1045209" y="69214"/>
                  </a:lnTo>
                  <a:lnTo>
                    <a:pt x="1052702" y="134747"/>
                  </a:lnTo>
                  <a:lnTo>
                    <a:pt x="1057147" y="201930"/>
                  </a:lnTo>
                  <a:lnTo>
                    <a:pt x="1058290" y="269875"/>
                  </a:lnTo>
                  <a:lnTo>
                    <a:pt x="1057655" y="304164"/>
                  </a:lnTo>
                  <a:lnTo>
                    <a:pt x="1053845" y="372744"/>
                  </a:lnTo>
                  <a:lnTo>
                    <a:pt x="1046479" y="441198"/>
                  </a:lnTo>
                  <a:lnTo>
                    <a:pt x="1035430" y="508888"/>
                  </a:lnTo>
                  <a:lnTo>
                    <a:pt x="1020698" y="575437"/>
                  </a:lnTo>
                  <a:lnTo>
                    <a:pt x="1002156" y="640461"/>
                  </a:lnTo>
                  <a:lnTo>
                    <a:pt x="979677" y="703326"/>
                  </a:lnTo>
                  <a:lnTo>
                    <a:pt x="953262" y="763651"/>
                  </a:lnTo>
                  <a:lnTo>
                    <a:pt x="922654" y="821055"/>
                  </a:lnTo>
                  <a:lnTo>
                    <a:pt x="887856" y="874903"/>
                  </a:lnTo>
                  <a:lnTo>
                    <a:pt x="848867" y="924941"/>
                  </a:lnTo>
                  <a:lnTo>
                    <a:pt x="805433" y="970661"/>
                  </a:lnTo>
                  <a:lnTo>
                    <a:pt x="763269" y="1006856"/>
                  </a:lnTo>
                  <a:lnTo>
                    <a:pt x="724026" y="1033272"/>
                  </a:lnTo>
                  <a:lnTo>
                    <a:pt x="682243" y="1055243"/>
                  </a:lnTo>
                  <a:lnTo>
                    <a:pt x="638301" y="1073023"/>
                  </a:lnTo>
                  <a:lnTo>
                    <a:pt x="592327" y="1086993"/>
                  </a:lnTo>
                  <a:lnTo>
                    <a:pt x="544576" y="1097788"/>
                  </a:lnTo>
                  <a:lnTo>
                    <a:pt x="495172" y="1105408"/>
                  </a:lnTo>
                  <a:lnTo>
                    <a:pt x="444753" y="1110488"/>
                  </a:lnTo>
                  <a:lnTo>
                    <a:pt x="366775" y="1114170"/>
                  </a:lnTo>
                  <a:lnTo>
                    <a:pt x="314197" y="1114425"/>
                  </a:lnTo>
                  <a:lnTo>
                    <a:pt x="600643" y="1114425"/>
                  </a:lnTo>
                  <a:lnTo>
                    <a:pt x="648334" y="1099693"/>
                  </a:lnTo>
                  <a:lnTo>
                    <a:pt x="694943" y="1080770"/>
                  </a:lnTo>
                  <a:lnTo>
                    <a:pt x="739266" y="1057402"/>
                  </a:lnTo>
                  <a:lnTo>
                    <a:pt x="781303" y="1029081"/>
                  </a:lnTo>
                  <a:lnTo>
                    <a:pt x="825626" y="990854"/>
                  </a:lnTo>
                  <a:lnTo>
                    <a:pt x="870965" y="942975"/>
                  </a:lnTo>
                  <a:lnTo>
                    <a:pt x="911605" y="890905"/>
                  </a:lnTo>
                  <a:lnTo>
                    <a:pt x="947546" y="834898"/>
                  </a:lnTo>
                  <a:lnTo>
                    <a:pt x="979169" y="775588"/>
                  </a:lnTo>
                  <a:lnTo>
                    <a:pt x="1006475" y="713358"/>
                  </a:lnTo>
                  <a:lnTo>
                    <a:pt x="1029462" y="648588"/>
                  </a:lnTo>
                  <a:lnTo>
                    <a:pt x="1048512" y="582041"/>
                  </a:lnTo>
                  <a:lnTo>
                    <a:pt x="1063497" y="513842"/>
                  </a:lnTo>
                  <a:lnTo>
                    <a:pt x="1074801" y="444626"/>
                  </a:lnTo>
                  <a:lnTo>
                    <a:pt x="1082293" y="374650"/>
                  </a:lnTo>
                  <a:lnTo>
                    <a:pt x="1086240" y="304164"/>
                  </a:lnTo>
                  <a:lnTo>
                    <a:pt x="1086863" y="269875"/>
                  </a:lnTo>
                  <a:lnTo>
                    <a:pt x="1086739" y="234950"/>
                  </a:lnTo>
                  <a:lnTo>
                    <a:pt x="1083817" y="165862"/>
                  </a:lnTo>
                  <a:lnTo>
                    <a:pt x="1077594" y="98170"/>
                  </a:lnTo>
                  <a:lnTo>
                    <a:pt x="1068323" y="32004"/>
                  </a:lnTo>
                  <a:lnTo>
                    <a:pt x="1062608" y="0"/>
                  </a:lnTo>
                  <a:close/>
                </a:path>
                <a:path w="1087120" h="1165225">
                  <a:moveTo>
                    <a:pt x="85983" y="1107439"/>
                  </a:moveTo>
                  <a:lnTo>
                    <a:pt x="71754" y="1107439"/>
                  </a:lnTo>
                  <a:lnTo>
                    <a:pt x="85978" y="1107730"/>
                  </a:lnTo>
                  <a:lnTo>
                    <a:pt x="85983" y="1107439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523"/>
              <a:ext cx="8475345" cy="387350"/>
            </a:xfrm>
            <a:custGeom>
              <a:avLst/>
              <a:gdLst/>
              <a:ahLst/>
              <a:cxnLst/>
              <a:rect l="l" t="t" r="r" b="b"/>
              <a:pathLst>
                <a:path w="8475345" h="387350">
                  <a:moveTo>
                    <a:pt x="8474964" y="0"/>
                  </a:moveTo>
                  <a:lnTo>
                    <a:pt x="0" y="0"/>
                  </a:lnTo>
                  <a:lnTo>
                    <a:pt x="0" y="387096"/>
                  </a:lnTo>
                  <a:lnTo>
                    <a:pt x="8474964" y="387096"/>
                  </a:lnTo>
                  <a:lnTo>
                    <a:pt x="8474964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ct val="100000"/>
              </a:lnSpc>
            </a:pPr>
            <a:fld id="{81D60167-4931-47E6-BA6A-407CBD079E47}" type="slidenum">
              <a:rPr sz="1000" spc="-25" dirty="0">
                <a:solidFill>
                  <a:srgbClr val="44536A"/>
                </a:solidFill>
              </a:rPr>
              <a:t>63</a:t>
            </a:fld>
            <a:endParaRPr sz="1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40530" y="1552194"/>
              <a:ext cx="2828925" cy="954405"/>
            </a:xfrm>
            <a:custGeom>
              <a:avLst/>
              <a:gdLst/>
              <a:ahLst/>
              <a:cxnLst/>
              <a:rect l="l" t="t" r="r" b="b"/>
              <a:pathLst>
                <a:path w="2828925" h="954405">
                  <a:moveTo>
                    <a:pt x="2351531" y="0"/>
                  </a:moveTo>
                  <a:lnTo>
                    <a:pt x="477012" y="0"/>
                  </a:lnTo>
                  <a:lnTo>
                    <a:pt x="428248" y="2463"/>
                  </a:lnTo>
                  <a:lnTo>
                    <a:pt x="380891" y="9693"/>
                  </a:lnTo>
                  <a:lnTo>
                    <a:pt x="335181" y="21449"/>
                  </a:lnTo>
                  <a:lnTo>
                    <a:pt x="291357" y="37492"/>
                  </a:lnTo>
                  <a:lnTo>
                    <a:pt x="249661" y="57582"/>
                  </a:lnTo>
                  <a:lnTo>
                    <a:pt x="210331" y="81478"/>
                  </a:lnTo>
                  <a:lnTo>
                    <a:pt x="173608" y="108942"/>
                  </a:lnTo>
                  <a:lnTo>
                    <a:pt x="139731" y="139731"/>
                  </a:lnTo>
                  <a:lnTo>
                    <a:pt x="108942" y="173608"/>
                  </a:lnTo>
                  <a:lnTo>
                    <a:pt x="81478" y="210331"/>
                  </a:lnTo>
                  <a:lnTo>
                    <a:pt x="57582" y="249661"/>
                  </a:lnTo>
                  <a:lnTo>
                    <a:pt x="37492" y="291357"/>
                  </a:lnTo>
                  <a:lnTo>
                    <a:pt x="21449" y="335181"/>
                  </a:lnTo>
                  <a:lnTo>
                    <a:pt x="9693" y="380891"/>
                  </a:lnTo>
                  <a:lnTo>
                    <a:pt x="2463" y="428248"/>
                  </a:lnTo>
                  <a:lnTo>
                    <a:pt x="0" y="477011"/>
                  </a:lnTo>
                  <a:lnTo>
                    <a:pt x="2463" y="525775"/>
                  </a:lnTo>
                  <a:lnTo>
                    <a:pt x="9693" y="573132"/>
                  </a:lnTo>
                  <a:lnTo>
                    <a:pt x="21449" y="618842"/>
                  </a:lnTo>
                  <a:lnTo>
                    <a:pt x="37492" y="662666"/>
                  </a:lnTo>
                  <a:lnTo>
                    <a:pt x="57582" y="704362"/>
                  </a:lnTo>
                  <a:lnTo>
                    <a:pt x="81478" y="743692"/>
                  </a:lnTo>
                  <a:lnTo>
                    <a:pt x="108942" y="780415"/>
                  </a:lnTo>
                  <a:lnTo>
                    <a:pt x="139731" y="814292"/>
                  </a:lnTo>
                  <a:lnTo>
                    <a:pt x="173608" y="845081"/>
                  </a:lnTo>
                  <a:lnTo>
                    <a:pt x="210331" y="872545"/>
                  </a:lnTo>
                  <a:lnTo>
                    <a:pt x="249661" y="896441"/>
                  </a:lnTo>
                  <a:lnTo>
                    <a:pt x="291357" y="916531"/>
                  </a:lnTo>
                  <a:lnTo>
                    <a:pt x="335181" y="932574"/>
                  </a:lnTo>
                  <a:lnTo>
                    <a:pt x="380891" y="944330"/>
                  </a:lnTo>
                  <a:lnTo>
                    <a:pt x="428248" y="951560"/>
                  </a:lnTo>
                  <a:lnTo>
                    <a:pt x="477012" y="954023"/>
                  </a:lnTo>
                  <a:lnTo>
                    <a:pt x="2351531" y="954023"/>
                  </a:lnTo>
                  <a:lnTo>
                    <a:pt x="2400295" y="951560"/>
                  </a:lnTo>
                  <a:lnTo>
                    <a:pt x="2447652" y="944330"/>
                  </a:lnTo>
                  <a:lnTo>
                    <a:pt x="2493362" y="932574"/>
                  </a:lnTo>
                  <a:lnTo>
                    <a:pt x="2537186" y="916531"/>
                  </a:lnTo>
                  <a:lnTo>
                    <a:pt x="2578882" y="896441"/>
                  </a:lnTo>
                  <a:lnTo>
                    <a:pt x="2618212" y="872545"/>
                  </a:lnTo>
                  <a:lnTo>
                    <a:pt x="2654935" y="845081"/>
                  </a:lnTo>
                  <a:lnTo>
                    <a:pt x="2688812" y="814292"/>
                  </a:lnTo>
                  <a:lnTo>
                    <a:pt x="2719601" y="780415"/>
                  </a:lnTo>
                  <a:lnTo>
                    <a:pt x="2747065" y="743692"/>
                  </a:lnTo>
                  <a:lnTo>
                    <a:pt x="2770961" y="704362"/>
                  </a:lnTo>
                  <a:lnTo>
                    <a:pt x="2791051" y="662666"/>
                  </a:lnTo>
                  <a:lnTo>
                    <a:pt x="2807094" y="618842"/>
                  </a:lnTo>
                  <a:lnTo>
                    <a:pt x="2818850" y="573132"/>
                  </a:lnTo>
                  <a:lnTo>
                    <a:pt x="2826080" y="525775"/>
                  </a:lnTo>
                  <a:lnTo>
                    <a:pt x="2828544" y="477011"/>
                  </a:lnTo>
                  <a:lnTo>
                    <a:pt x="2826080" y="428248"/>
                  </a:lnTo>
                  <a:lnTo>
                    <a:pt x="2818850" y="380891"/>
                  </a:lnTo>
                  <a:lnTo>
                    <a:pt x="2807094" y="335181"/>
                  </a:lnTo>
                  <a:lnTo>
                    <a:pt x="2791051" y="291357"/>
                  </a:lnTo>
                  <a:lnTo>
                    <a:pt x="2770961" y="249661"/>
                  </a:lnTo>
                  <a:lnTo>
                    <a:pt x="2747065" y="210331"/>
                  </a:lnTo>
                  <a:lnTo>
                    <a:pt x="2719601" y="173608"/>
                  </a:lnTo>
                  <a:lnTo>
                    <a:pt x="2688812" y="139731"/>
                  </a:lnTo>
                  <a:lnTo>
                    <a:pt x="2654935" y="108942"/>
                  </a:lnTo>
                  <a:lnTo>
                    <a:pt x="2618212" y="81478"/>
                  </a:lnTo>
                  <a:lnTo>
                    <a:pt x="2578882" y="57582"/>
                  </a:lnTo>
                  <a:lnTo>
                    <a:pt x="2537186" y="37492"/>
                  </a:lnTo>
                  <a:lnTo>
                    <a:pt x="2493362" y="21449"/>
                  </a:lnTo>
                  <a:lnTo>
                    <a:pt x="2447652" y="9693"/>
                  </a:lnTo>
                  <a:lnTo>
                    <a:pt x="2400295" y="2463"/>
                  </a:lnTo>
                  <a:lnTo>
                    <a:pt x="23515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40530" y="1552194"/>
              <a:ext cx="2828925" cy="954405"/>
            </a:xfrm>
            <a:custGeom>
              <a:avLst/>
              <a:gdLst/>
              <a:ahLst/>
              <a:cxnLst/>
              <a:rect l="l" t="t" r="r" b="b"/>
              <a:pathLst>
                <a:path w="2828925" h="954405">
                  <a:moveTo>
                    <a:pt x="0" y="477011"/>
                  </a:moveTo>
                  <a:lnTo>
                    <a:pt x="2463" y="428248"/>
                  </a:lnTo>
                  <a:lnTo>
                    <a:pt x="9693" y="380891"/>
                  </a:lnTo>
                  <a:lnTo>
                    <a:pt x="21449" y="335181"/>
                  </a:lnTo>
                  <a:lnTo>
                    <a:pt x="37492" y="291357"/>
                  </a:lnTo>
                  <a:lnTo>
                    <a:pt x="57582" y="249661"/>
                  </a:lnTo>
                  <a:lnTo>
                    <a:pt x="81478" y="210331"/>
                  </a:lnTo>
                  <a:lnTo>
                    <a:pt x="108942" y="173608"/>
                  </a:lnTo>
                  <a:lnTo>
                    <a:pt x="139731" y="139731"/>
                  </a:lnTo>
                  <a:lnTo>
                    <a:pt x="173608" y="108942"/>
                  </a:lnTo>
                  <a:lnTo>
                    <a:pt x="210331" y="81478"/>
                  </a:lnTo>
                  <a:lnTo>
                    <a:pt x="249661" y="57582"/>
                  </a:lnTo>
                  <a:lnTo>
                    <a:pt x="291357" y="37492"/>
                  </a:lnTo>
                  <a:lnTo>
                    <a:pt x="335181" y="21449"/>
                  </a:lnTo>
                  <a:lnTo>
                    <a:pt x="380891" y="9693"/>
                  </a:lnTo>
                  <a:lnTo>
                    <a:pt x="428248" y="2463"/>
                  </a:lnTo>
                  <a:lnTo>
                    <a:pt x="477012" y="0"/>
                  </a:lnTo>
                  <a:lnTo>
                    <a:pt x="2351531" y="0"/>
                  </a:lnTo>
                  <a:lnTo>
                    <a:pt x="2400295" y="2463"/>
                  </a:lnTo>
                  <a:lnTo>
                    <a:pt x="2447652" y="9693"/>
                  </a:lnTo>
                  <a:lnTo>
                    <a:pt x="2493362" y="21449"/>
                  </a:lnTo>
                  <a:lnTo>
                    <a:pt x="2537186" y="37492"/>
                  </a:lnTo>
                  <a:lnTo>
                    <a:pt x="2578882" y="57582"/>
                  </a:lnTo>
                  <a:lnTo>
                    <a:pt x="2618212" y="81478"/>
                  </a:lnTo>
                  <a:lnTo>
                    <a:pt x="2654935" y="108942"/>
                  </a:lnTo>
                  <a:lnTo>
                    <a:pt x="2688812" y="139731"/>
                  </a:lnTo>
                  <a:lnTo>
                    <a:pt x="2719601" y="173608"/>
                  </a:lnTo>
                  <a:lnTo>
                    <a:pt x="2747065" y="210331"/>
                  </a:lnTo>
                  <a:lnTo>
                    <a:pt x="2770961" y="249661"/>
                  </a:lnTo>
                  <a:lnTo>
                    <a:pt x="2791051" y="291357"/>
                  </a:lnTo>
                  <a:lnTo>
                    <a:pt x="2807094" y="335181"/>
                  </a:lnTo>
                  <a:lnTo>
                    <a:pt x="2818850" y="380891"/>
                  </a:lnTo>
                  <a:lnTo>
                    <a:pt x="2826080" y="428248"/>
                  </a:lnTo>
                  <a:lnTo>
                    <a:pt x="2828544" y="477011"/>
                  </a:lnTo>
                  <a:lnTo>
                    <a:pt x="2826080" y="525775"/>
                  </a:lnTo>
                  <a:lnTo>
                    <a:pt x="2818850" y="573132"/>
                  </a:lnTo>
                  <a:lnTo>
                    <a:pt x="2807094" y="618842"/>
                  </a:lnTo>
                  <a:lnTo>
                    <a:pt x="2791051" y="662666"/>
                  </a:lnTo>
                  <a:lnTo>
                    <a:pt x="2770961" y="704362"/>
                  </a:lnTo>
                  <a:lnTo>
                    <a:pt x="2747065" y="743692"/>
                  </a:lnTo>
                  <a:lnTo>
                    <a:pt x="2719601" y="780415"/>
                  </a:lnTo>
                  <a:lnTo>
                    <a:pt x="2688812" y="814292"/>
                  </a:lnTo>
                  <a:lnTo>
                    <a:pt x="2654935" y="845081"/>
                  </a:lnTo>
                  <a:lnTo>
                    <a:pt x="2618212" y="872545"/>
                  </a:lnTo>
                  <a:lnTo>
                    <a:pt x="2578882" y="896441"/>
                  </a:lnTo>
                  <a:lnTo>
                    <a:pt x="2537186" y="916531"/>
                  </a:lnTo>
                  <a:lnTo>
                    <a:pt x="2493362" y="932574"/>
                  </a:lnTo>
                  <a:lnTo>
                    <a:pt x="2447652" y="944330"/>
                  </a:lnTo>
                  <a:lnTo>
                    <a:pt x="2400295" y="951560"/>
                  </a:lnTo>
                  <a:lnTo>
                    <a:pt x="2351531" y="954023"/>
                  </a:lnTo>
                  <a:lnTo>
                    <a:pt x="477012" y="954023"/>
                  </a:lnTo>
                  <a:lnTo>
                    <a:pt x="428248" y="951560"/>
                  </a:lnTo>
                  <a:lnTo>
                    <a:pt x="380891" y="944330"/>
                  </a:lnTo>
                  <a:lnTo>
                    <a:pt x="335181" y="932574"/>
                  </a:lnTo>
                  <a:lnTo>
                    <a:pt x="291357" y="916531"/>
                  </a:lnTo>
                  <a:lnTo>
                    <a:pt x="249661" y="896441"/>
                  </a:lnTo>
                  <a:lnTo>
                    <a:pt x="210331" y="872545"/>
                  </a:lnTo>
                  <a:lnTo>
                    <a:pt x="173608" y="845081"/>
                  </a:lnTo>
                  <a:lnTo>
                    <a:pt x="139731" y="814292"/>
                  </a:lnTo>
                  <a:lnTo>
                    <a:pt x="108942" y="780415"/>
                  </a:lnTo>
                  <a:lnTo>
                    <a:pt x="81478" y="743692"/>
                  </a:lnTo>
                  <a:lnTo>
                    <a:pt x="57582" y="704362"/>
                  </a:lnTo>
                  <a:lnTo>
                    <a:pt x="37492" y="662666"/>
                  </a:lnTo>
                  <a:lnTo>
                    <a:pt x="21449" y="618842"/>
                  </a:lnTo>
                  <a:lnTo>
                    <a:pt x="9693" y="573132"/>
                  </a:lnTo>
                  <a:lnTo>
                    <a:pt x="2463" y="525775"/>
                  </a:lnTo>
                  <a:lnTo>
                    <a:pt x="0" y="477011"/>
                  </a:lnTo>
                  <a:close/>
                </a:path>
              </a:pathLst>
            </a:custGeom>
            <a:ln w="28575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26355" y="1694814"/>
            <a:ext cx="205549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8265" algn="just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CC0000"/>
                </a:solidFill>
                <a:latin typeface="Microsoft Sans Serif"/>
                <a:cs typeface="Microsoft Sans Serif"/>
              </a:rPr>
              <a:t>“Category”</a:t>
            </a:r>
            <a:r>
              <a:rPr sz="1400" spc="95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Microsoft Sans Serif"/>
                <a:cs typeface="Microsoft Sans Serif"/>
              </a:rPr>
              <a:t>is</a:t>
            </a:r>
            <a:r>
              <a:rPr sz="1400" spc="11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CC0000"/>
                </a:solidFill>
                <a:latin typeface="Microsoft Sans Serif"/>
                <a:cs typeface="Microsoft Sans Serif"/>
              </a:rPr>
              <a:t>actually</a:t>
            </a:r>
            <a:r>
              <a:rPr sz="1400" spc="75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CC0000"/>
                </a:solidFill>
                <a:latin typeface="Microsoft Sans Serif"/>
                <a:cs typeface="Microsoft Sans Serif"/>
              </a:rPr>
              <a:t>a </a:t>
            </a:r>
            <a:r>
              <a:rPr sz="1400" dirty="0">
                <a:solidFill>
                  <a:srgbClr val="CC0000"/>
                </a:solidFill>
                <a:latin typeface="Microsoft Sans Serif"/>
                <a:cs typeface="Microsoft Sans Serif"/>
              </a:rPr>
              <a:t>hierarchy</a:t>
            </a:r>
            <a:r>
              <a:rPr sz="1400" spc="-1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sz="1400" spc="95" dirty="0">
                <a:solidFill>
                  <a:srgbClr val="CC0000"/>
                </a:solidFill>
                <a:latin typeface="Microsoft Sans Serif"/>
                <a:cs typeface="Microsoft Sans Serif"/>
              </a:rPr>
              <a:t>of</a:t>
            </a:r>
            <a:r>
              <a:rPr sz="1400" spc="5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Microsoft Sans Serif"/>
                <a:cs typeface="Microsoft Sans Serif"/>
              </a:rPr>
              <a:t>categories </a:t>
            </a:r>
            <a:r>
              <a:rPr sz="1400" dirty="0">
                <a:solidFill>
                  <a:srgbClr val="CC0000"/>
                </a:solidFill>
                <a:latin typeface="Microsoft Sans Serif"/>
                <a:cs typeface="Microsoft Sans Serif"/>
              </a:rPr>
              <a:t>implied</a:t>
            </a:r>
            <a:r>
              <a:rPr sz="1400" spc="75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CC0000"/>
                </a:solidFill>
                <a:latin typeface="Microsoft Sans Serif"/>
                <a:cs typeface="Microsoft Sans Serif"/>
              </a:rPr>
              <a:t>using</a:t>
            </a:r>
            <a:r>
              <a:rPr sz="1400" spc="60" dirty="0">
                <a:solidFill>
                  <a:srgbClr val="CC000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Microsoft Sans Serif"/>
                <a:cs typeface="Microsoft Sans Serif"/>
              </a:rPr>
              <a:t>whitespace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1523"/>
            <a:ext cx="8475345" cy="2963545"/>
            <a:chOff x="0" y="1523"/>
            <a:chExt cx="8475345" cy="2963545"/>
          </a:xfrm>
        </p:grpSpPr>
        <p:sp>
          <p:nvSpPr>
            <p:cNvPr id="8" name="object 8"/>
            <p:cNvSpPr/>
            <p:nvPr/>
          </p:nvSpPr>
          <p:spPr>
            <a:xfrm>
              <a:off x="1069086" y="1583054"/>
              <a:ext cx="3280410" cy="1382395"/>
            </a:xfrm>
            <a:custGeom>
              <a:avLst/>
              <a:gdLst/>
              <a:ahLst/>
              <a:cxnLst/>
              <a:rect l="l" t="t" r="r" b="b"/>
              <a:pathLst>
                <a:path w="3280410" h="1382395">
                  <a:moveTo>
                    <a:pt x="52184" y="1301496"/>
                  </a:moveTo>
                  <a:lnTo>
                    <a:pt x="0" y="1381887"/>
                  </a:lnTo>
                  <a:lnTo>
                    <a:pt x="95618" y="1375410"/>
                  </a:lnTo>
                  <a:lnTo>
                    <a:pt x="85244" y="1357757"/>
                  </a:lnTo>
                  <a:lnTo>
                    <a:pt x="69202" y="1357757"/>
                  </a:lnTo>
                  <a:lnTo>
                    <a:pt x="53962" y="1333627"/>
                  </a:lnTo>
                  <a:lnTo>
                    <a:pt x="66439" y="1325754"/>
                  </a:lnTo>
                  <a:lnTo>
                    <a:pt x="52184" y="1301496"/>
                  </a:lnTo>
                  <a:close/>
                </a:path>
                <a:path w="3280410" h="1382395">
                  <a:moveTo>
                    <a:pt x="66439" y="1325754"/>
                  </a:moveTo>
                  <a:lnTo>
                    <a:pt x="53962" y="1333627"/>
                  </a:lnTo>
                  <a:lnTo>
                    <a:pt x="69202" y="1357757"/>
                  </a:lnTo>
                  <a:lnTo>
                    <a:pt x="80900" y="1350363"/>
                  </a:lnTo>
                  <a:lnTo>
                    <a:pt x="66439" y="1325754"/>
                  </a:lnTo>
                  <a:close/>
                </a:path>
                <a:path w="3280410" h="1382395">
                  <a:moveTo>
                    <a:pt x="80900" y="1350363"/>
                  </a:moveTo>
                  <a:lnTo>
                    <a:pt x="69202" y="1357757"/>
                  </a:lnTo>
                  <a:lnTo>
                    <a:pt x="85244" y="1357757"/>
                  </a:lnTo>
                  <a:lnTo>
                    <a:pt x="80900" y="1350363"/>
                  </a:lnTo>
                  <a:close/>
                </a:path>
                <a:path w="3280410" h="1382395">
                  <a:moveTo>
                    <a:pt x="2407030" y="0"/>
                  </a:moveTo>
                  <a:lnTo>
                    <a:pt x="2357881" y="889"/>
                  </a:lnTo>
                  <a:lnTo>
                    <a:pt x="2308733" y="2921"/>
                  </a:lnTo>
                  <a:lnTo>
                    <a:pt x="2259965" y="5969"/>
                  </a:lnTo>
                  <a:lnTo>
                    <a:pt x="2211324" y="10287"/>
                  </a:lnTo>
                  <a:lnTo>
                    <a:pt x="2162937" y="15748"/>
                  </a:lnTo>
                  <a:lnTo>
                    <a:pt x="2114677" y="22606"/>
                  </a:lnTo>
                  <a:lnTo>
                    <a:pt x="2067052" y="30734"/>
                  </a:lnTo>
                  <a:lnTo>
                    <a:pt x="2019553" y="40132"/>
                  </a:lnTo>
                  <a:lnTo>
                    <a:pt x="1972437" y="50800"/>
                  </a:lnTo>
                  <a:lnTo>
                    <a:pt x="1925827" y="62992"/>
                  </a:lnTo>
                  <a:lnTo>
                    <a:pt x="1879600" y="76581"/>
                  </a:lnTo>
                  <a:lnTo>
                    <a:pt x="1834007" y="91567"/>
                  </a:lnTo>
                  <a:lnTo>
                    <a:pt x="1788668" y="108204"/>
                  </a:lnTo>
                  <a:lnTo>
                    <a:pt x="1744090" y="126237"/>
                  </a:lnTo>
                  <a:lnTo>
                    <a:pt x="1698116" y="146558"/>
                  </a:lnTo>
                  <a:lnTo>
                    <a:pt x="1652651" y="167767"/>
                  </a:lnTo>
                  <a:lnTo>
                    <a:pt x="1607693" y="189865"/>
                  </a:lnTo>
                  <a:lnTo>
                    <a:pt x="1563370" y="212979"/>
                  </a:lnTo>
                  <a:lnTo>
                    <a:pt x="1519427" y="236982"/>
                  </a:lnTo>
                  <a:lnTo>
                    <a:pt x="1475994" y="261620"/>
                  </a:lnTo>
                  <a:lnTo>
                    <a:pt x="1432940" y="287020"/>
                  </a:lnTo>
                  <a:lnTo>
                    <a:pt x="1390269" y="313182"/>
                  </a:lnTo>
                  <a:lnTo>
                    <a:pt x="1348105" y="339979"/>
                  </a:lnTo>
                  <a:lnTo>
                    <a:pt x="1306195" y="367411"/>
                  </a:lnTo>
                  <a:lnTo>
                    <a:pt x="1223390" y="423926"/>
                  </a:lnTo>
                  <a:lnTo>
                    <a:pt x="1141602" y="482346"/>
                  </a:lnTo>
                  <a:lnTo>
                    <a:pt x="1060831" y="542163"/>
                  </a:lnTo>
                  <a:lnTo>
                    <a:pt x="980566" y="603123"/>
                  </a:lnTo>
                  <a:lnTo>
                    <a:pt x="662939" y="851027"/>
                  </a:lnTo>
                  <a:lnTo>
                    <a:pt x="583183" y="911987"/>
                  </a:lnTo>
                  <a:lnTo>
                    <a:pt x="503047" y="971931"/>
                  </a:lnTo>
                  <a:lnTo>
                    <a:pt x="422020" y="1030224"/>
                  </a:lnTo>
                  <a:lnTo>
                    <a:pt x="394334" y="1050671"/>
                  </a:lnTo>
                  <a:lnTo>
                    <a:pt x="366902" y="1072134"/>
                  </a:lnTo>
                  <a:lnTo>
                    <a:pt x="340105" y="1094359"/>
                  </a:lnTo>
                  <a:lnTo>
                    <a:pt x="313816" y="1117219"/>
                  </a:lnTo>
                  <a:lnTo>
                    <a:pt x="210947" y="1210183"/>
                  </a:lnTo>
                  <a:lnTo>
                    <a:pt x="185292" y="1233043"/>
                  </a:lnTo>
                  <a:lnTo>
                    <a:pt x="133222" y="1276985"/>
                  </a:lnTo>
                  <a:lnTo>
                    <a:pt x="79324" y="1317625"/>
                  </a:lnTo>
                  <a:lnTo>
                    <a:pt x="66439" y="1325754"/>
                  </a:lnTo>
                  <a:lnTo>
                    <a:pt x="80900" y="1350363"/>
                  </a:lnTo>
                  <a:lnTo>
                    <a:pt x="124142" y="1320419"/>
                  </a:lnTo>
                  <a:lnTo>
                    <a:pt x="178130" y="1277112"/>
                  </a:lnTo>
                  <a:lnTo>
                    <a:pt x="230250" y="1231392"/>
                  </a:lnTo>
                  <a:lnTo>
                    <a:pt x="332613" y="1138809"/>
                  </a:lnTo>
                  <a:lnTo>
                    <a:pt x="358394" y="1116330"/>
                  </a:lnTo>
                  <a:lnTo>
                    <a:pt x="384555" y="1094613"/>
                  </a:lnTo>
                  <a:lnTo>
                    <a:pt x="411225" y="1073658"/>
                  </a:lnTo>
                  <a:lnTo>
                    <a:pt x="438784" y="1053465"/>
                  </a:lnTo>
                  <a:lnTo>
                    <a:pt x="520191" y="994791"/>
                  </a:lnTo>
                  <a:lnTo>
                    <a:pt x="600582" y="934720"/>
                  </a:lnTo>
                  <a:lnTo>
                    <a:pt x="680465" y="873633"/>
                  </a:lnTo>
                  <a:lnTo>
                    <a:pt x="997965" y="625983"/>
                  </a:lnTo>
                  <a:lnTo>
                    <a:pt x="1077721" y="565150"/>
                  </a:lnTo>
                  <a:lnTo>
                    <a:pt x="1158239" y="505587"/>
                  </a:lnTo>
                  <a:lnTo>
                    <a:pt x="1239520" y="447421"/>
                  </a:lnTo>
                  <a:lnTo>
                    <a:pt x="1321815" y="391287"/>
                  </a:lnTo>
                  <a:lnTo>
                    <a:pt x="1363345" y="364109"/>
                  </a:lnTo>
                  <a:lnTo>
                    <a:pt x="1405255" y="337566"/>
                  </a:lnTo>
                  <a:lnTo>
                    <a:pt x="1447419" y="311658"/>
                  </a:lnTo>
                  <a:lnTo>
                    <a:pt x="1490090" y="286512"/>
                  </a:lnTo>
                  <a:lnTo>
                    <a:pt x="1533144" y="262000"/>
                  </a:lnTo>
                  <a:lnTo>
                    <a:pt x="1576451" y="238379"/>
                  </a:lnTo>
                  <a:lnTo>
                    <a:pt x="1620265" y="215519"/>
                  </a:lnTo>
                  <a:lnTo>
                    <a:pt x="1664715" y="193675"/>
                  </a:lnTo>
                  <a:lnTo>
                    <a:pt x="1709546" y="172720"/>
                  </a:lnTo>
                  <a:lnTo>
                    <a:pt x="1754758" y="152781"/>
                  </a:lnTo>
                  <a:lnTo>
                    <a:pt x="1798574" y="135000"/>
                  </a:lnTo>
                  <a:lnTo>
                    <a:pt x="1842896" y="118745"/>
                  </a:lnTo>
                  <a:lnTo>
                    <a:pt x="1887727" y="104012"/>
                  </a:lnTo>
                  <a:lnTo>
                    <a:pt x="1932939" y="90550"/>
                  </a:lnTo>
                  <a:lnTo>
                    <a:pt x="1978914" y="78740"/>
                  </a:lnTo>
                  <a:lnTo>
                    <a:pt x="2025141" y="68072"/>
                  </a:lnTo>
                  <a:lnTo>
                    <a:pt x="2071751" y="58800"/>
                  </a:lnTo>
                  <a:lnTo>
                    <a:pt x="2118741" y="50927"/>
                  </a:lnTo>
                  <a:lnTo>
                    <a:pt x="2166239" y="44196"/>
                  </a:lnTo>
                  <a:lnTo>
                    <a:pt x="2213864" y="38735"/>
                  </a:lnTo>
                  <a:lnTo>
                    <a:pt x="2261742" y="34417"/>
                  </a:lnTo>
                  <a:lnTo>
                    <a:pt x="2309876" y="31369"/>
                  </a:lnTo>
                  <a:lnTo>
                    <a:pt x="2358390" y="29464"/>
                  </a:lnTo>
                  <a:lnTo>
                    <a:pt x="2406904" y="28575"/>
                  </a:lnTo>
                  <a:lnTo>
                    <a:pt x="2801874" y="28575"/>
                  </a:lnTo>
                  <a:lnTo>
                    <a:pt x="2752725" y="21844"/>
                  </a:lnTo>
                  <a:lnTo>
                    <a:pt x="2703449" y="15875"/>
                  </a:lnTo>
                  <a:lnTo>
                    <a:pt x="2654046" y="10922"/>
                  </a:lnTo>
                  <a:lnTo>
                    <a:pt x="2604516" y="6858"/>
                  </a:lnTo>
                  <a:lnTo>
                    <a:pt x="2555113" y="3683"/>
                  </a:lnTo>
                  <a:lnTo>
                    <a:pt x="2505710" y="1397"/>
                  </a:lnTo>
                  <a:lnTo>
                    <a:pt x="2456306" y="254"/>
                  </a:lnTo>
                  <a:lnTo>
                    <a:pt x="2407030" y="0"/>
                  </a:lnTo>
                  <a:close/>
                </a:path>
                <a:path w="3280410" h="1382395">
                  <a:moveTo>
                    <a:pt x="2801874" y="28575"/>
                  </a:moveTo>
                  <a:lnTo>
                    <a:pt x="2406904" y="28575"/>
                  </a:lnTo>
                  <a:lnTo>
                    <a:pt x="2455544" y="28702"/>
                  </a:lnTo>
                  <a:lnTo>
                    <a:pt x="2504440" y="29972"/>
                  </a:lnTo>
                  <a:lnTo>
                    <a:pt x="2553335" y="32131"/>
                  </a:lnTo>
                  <a:lnTo>
                    <a:pt x="2602229" y="35306"/>
                  </a:lnTo>
                  <a:lnTo>
                    <a:pt x="2651125" y="39370"/>
                  </a:lnTo>
                  <a:lnTo>
                    <a:pt x="2700019" y="44323"/>
                  </a:lnTo>
                  <a:lnTo>
                    <a:pt x="2748915" y="50165"/>
                  </a:lnTo>
                  <a:lnTo>
                    <a:pt x="2797683" y="56769"/>
                  </a:lnTo>
                  <a:lnTo>
                    <a:pt x="2846324" y="64135"/>
                  </a:lnTo>
                  <a:lnTo>
                    <a:pt x="2894711" y="72390"/>
                  </a:lnTo>
                  <a:lnTo>
                    <a:pt x="2942971" y="81153"/>
                  </a:lnTo>
                  <a:lnTo>
                    <a:pt x="3038855" y="100837"/>
                  </a:lnTo>
                  <a:lnTo>
                    <a:pt x="3086227" y="111633"/>
                  </a:lnTo>
                  <a:lnTo>
                    <a:pt x="3180206" y="134874"/>
                  </a:lnTo>
                  <a:lnTo>
                    <a:pt x="3272790" y="160147"/>
                  </a:lnTo>
                  <a:lnTo>
                    <a:pt x="3280410" y="132587"/>
                  </a:lnTo>
                  <a:lnTo>
                    <a:pt x="3187700" y="107315"/>
                  </a:lnTo>
                  <a:lnTo>
                    <a:pt x="3093085" y="83820"/>
                  </a:lnTo>
                  <a:lnTo>
                    <a:pt x="3045205" y="73025"/>
                  </a:lnTo>
                  <a:lnTo>
                    <a:pt x="2996946" y="62737"/>
                  </a:lnTo>
                  <a:lnTo>
                    <a:pt x="2948559" y="53086"/>
                  </a:lnTo>
                  <a:lnTo>
                    <a:pt x="2899917" y="44196"/>
                  </a:lnTo>
                  <a:lnTo>
                    <a:pt x="2851023" y="36068"/>
                  </a:lnTo>
                  <a:lnTo>
                    <a:pt x="2801874" y="28575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523"/>
              <a:ext cx="8475345" cy="387350"/>
            </a:xfrm>
            <a:custGeom>
              <a:avLst/>
              <a:gdLst/>
              <a:ahLst/>
              <a:cxnLst/>
              <a:rect l="l" t="t" r="r" b="b"/>
              <a:pathLst>
                <a:path w="8475345" h="387350">
                  <a:moveTo>
                    <a:pt x="8474964" y="0"/>
                  </a:moveTo>
                  <a:lnTo>
                    <a:pt x="0" y="0"/>
                  </a:lnTo>
                  <a:lnTo>
                    <a:pt x="0" y="387096"/>
                  </a:lnTo>
                  <a:lnTo>
                    <a:pt x="8474964" y="387096"/>
                  </a:lnTo>
                  <a:lnTo>
                    <a:pt x="8474964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ct val="100000"/>
              </a:lnSpc>
            </a:pPr>
            <a:fld id="{81D60167-4931-47E6-BA6A-407CBD079E47}" type="slidenum">
              <a:rPr sz="1000" spc="-25" dirty="0">
                <a:solidFill>
                  <a:srgbClr val="44536A"/>
                </a:solidFill>
              </a:rPr>
              <a:t>64</a:t>
            </a:fld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Data</a:t>
            </a:r>
            <a:r>
              <a:rPr spc="-110" dirty="0"/>
              <a:t> </a:t>
            </a:r>
            <a:r>
              <a:rPr spc="-10" dirty="0"/>
              <a:t>wrangling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65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0550" y="1191590"/>
            <a:ext cx="8033384" cy="3058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sz="2100" dirty="0">
                <a:latin typeface="Arial MT"/>
                <a:cs typeface="Arial MT"/>
              </a:rPr>
              <a:t>Process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of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transforming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“raw”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data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into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data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that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can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be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analysed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spc="-25" dirty="0">
                <a:latin typeface="Arial MT"/>
                <a:cs typeface="Arial MT"/>
              </a:rPr>
              <a:t>to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100" dirty="0">
                <a:latin typeface="Arial MT"/>
                <a:cs typeface="Arial MT"/>
              </a:rPr>
              <a:t>generate</a:t>
            </a:r>
            <a:r>
              <a:rPr sz="2100" spc="-5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actionable</a:t>
            </a:r>
            <a:r>
              <a:rPr sz="2100" spc="-7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insights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100" spc="-20" dirty="0">
                <a:latin typeface="Arial MT"/>
                <a:cs typeface="Arial MT"/>
              </a:rPr>
              <a:t>AKA: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395"/>
              </a:lnSpc>
              <a:spcBef>
                <a:spcPts val="1350"/>
              </a:spcBef>
              <a:buSzPct val="85714"/>
              <a:buChar char="●"/>
              <a:tabLst>
                <a:tab pos="469265" algn="l"/>
              </a:tabLst>
            </a:pPr>
            <a:r>
              <a:rPr sz="2100" spc="-10" dirty="0">
                <a:latin typeface="Arial MT"/>
                <a:cs typeface="Arial MT"/>
              </a:rPr>
              <a:t>Preprocessing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270"/>
              </a:lnSpc>
              <a:buSzPct val="85714"/>
              <a:buChar char="●"/>
              <a:tabLst>
                <a:tab pos="469265" algn="l"/>
              </a:tabLst>
            </a:pPr>
            <a:r>
              <a:rPr sz="2100" spc="-10" dirty="0">
                <a:latin typeface="Arial MT"/>
                <a:cs typeface="Arial MT"/>
              </a:rPr>
              <a:t>Munging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270"/>
              </a:lnSpc>
              <a:buSzPct val="85714"/>
              <a:buChar char="●"/>
              <a:tabLst>
                <a:tab pos="469265" algn="l"/>
              </a:tabLst>
            </a:pPr>
            <a:r>
              <a:rPr sz="2100" spc="-10" dirty="0">
                <a:latin typeface="Arial MT"/>
                <a:cs typeface="Arial MT"/>
              </a:rPr>
              <a:t>Cleaning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270"/>
              </a:lnSpc>
              <a:buSzPct val="85714"/>
              <a:buChar char="●"/>
              <a:tabLst>
                <a:tab pos="469265" algn="l"/>
              </a:tabLst>
            </a:pPr>
            <a:r>
              <a:rPr sz="2100" spc="-10" dirty="0">
                <a:latin typeface="Arial MT"/>
                <a:cs typeface="Arial MT"/>
              </a:rPr>
              <a:t>Scrubbing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270"/>
              </a:lnSpc>
              <a:buSzPct val="85714"/>
              <a:buChar char="●"/>
              <a:tabLst>
                <a:tab pos="469265" algn="l"/>
              </a:tabLst>
            </a:pPr>
            <a:r>
              <a:rPr sz="2100" spc="-10" dirty="0">
                <a:latin typeface="Arial MT"/>
                <a:cs typeface="Arial MT"/>
              </a:rPr>
              <a:t>Preparation</a:t>
            </a:r>
            <a:endParaRPr sz="2100">
              <a:latin typeface="Arial MT"/>
              <a:cs typeface="Arial MT"/>
            </a:endParaRPr>
          </a:p>
          <a:p>
            <a:pPr marL="469265" indent="-342265">
              <a:lnSpc>
                <a:spcPts val="2395"/>
              </a:lnSpc>
              <a:buSzPct val="85714"/>
              <a:buChar char="●"/>
              <a:tabLst>
                <a:tab pos="469265" algn="l"/>
              </a:tabLst>
            </a:pPr>
            <a:r>
              <a:rPr sz="2100" spc="-10" dirty="0">
                <a:latin typeface="Arial MT"/>
                <a:cs typeface="Arial MT"/>
              </a:rPr>
              <a:t>Transformation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Typical</a:t>
            </a:r>
            <a:r>
              <a:rPr spc="-155" dirty="0"/>
              <a:t> </a:t>
            </a:r>
            <a:r>
              <a:rPr spc="65" dirty="0"/>
              <a:t>data</a:t>
            </a:r>
            <a:r>
              <a:rPr spc="-130" dirty="0"/>
              <a:t> </a:t>
            </a:r>
            <a:r>
              <a:rPr dirty="0"/>
              <a:t>wrangling</a:t>
            </a:r>
            <a:r>
              <a:rPr spc="-175" dirty="0"/>
              <a:t> </a:t>
            </a:r>
            <a:r>
              <a:rPr spc="-10" dirty="0"/>
              <a:t>tasks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66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04850" y="1095275"/>
            <a:ext cx="6346190" cy="334962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dirty="0">
                <a:latin typeface="Arial MT"/>
                <a:cs typeface="Arial MT"/>
              </a:rPr>
              <a:t>Fixing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ugly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and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broken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formats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dirty="0">
                <a:latin typeface="Arial MT"/>
                <a:cs typeface="Arial MT"/>
              </a:rPr>
              <a:t>Handling</a:t>
            </a:r>
            <a:r>
              <a:rPr sz="2100" spc="-5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missing</a:t>
            </a:r>
            <a:r>
              <a:rPr sz="2100" spc="-5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values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dirty="0">
                <a:latin typeface="Arial MT"/>
                <a:cs typeface="Arial MT"/>
              </a:rPr>
              <a:t>Removing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redundant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attributes</a:t>
            </a:r>
            <a:r>
              <a:rPr sz="2100" spc="-5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and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records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dirty="0">
                <a:latin typeface="Arial MT"/>
                <a:cs typeface="Arial MT"/>
              </a:rPr>
              <a:t>Fixing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inconsistencies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dirty="0">
                <a:latin typeface="Arial MT"/>
                <a:cs typeface="Arial MT"/>
              </a:rPr>
              <a:t>Shaping</a:t>
            </a:r>
            <a:r>
              <a:rPr sz="2100" spc="-60" dirty="0">
                <a:latin typeface="Arial MT"/>
                <a:cs typeface="Arial MT"/>
              </a:rPr>
              <a:t> </a:t>
            </a:r>
            <a:r>
              <a:rPr sz="2100" spc="-20" dirty="0">
                <a:latin typeface="Arial MT"/>
                <a:cs typeface="Arial MT"/>
              </a:rPr>
              <a:t>data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dirty="0">
                <a:latin typeface="Arial MT"/>
                <a:cs typeface="Arial MT"/>
              </a:rPr>
              <a:t>Fusing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data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sources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dirty="0">
                <a:latin typeface="Arial MT"/>
                <a:cs typeface="Arial MT"/>
              </a:rPr>
              <a:t>Scraping</a:t>
            </a:r>
            <a:r>
              <a:rPr sz="2100" spc="-6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and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gathering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data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from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external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sources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dirty="0">
                <a:latin typeface="Arial MT"/>
                <a:cs typeface="Arial MT"/>
              </a:rPr>
              <a:t>Extracting</a:t>
            </a:r>
            <a:r>
              <a:rPr sz="2100" spc="-5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information</a:t>
            </a:r>
            <a:r>
              <a:rPr sz="2100" spc="-5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from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unstructured</a:t>
            </a:r>
            <a:r>
              <a:rPr sz="2100" spc="-6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sources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Ugly</a:t>
            </a:r>
            <a:r>
              <a:rPr spc="-150" dirty="0"/>
              <a:t> </a:t>
            </a:r>
            <a:r>
              <a:rPr spc="-20" dirty="0"/>
              <a:t>and</a:t>
            </a:r>
            <a:r>
              <a:rPr spc="-145" dirty="0"/>
              <a:t> </a:t>
            </a:r>
            <a:r>
              <a:rPr dirty="0"/>
              <a:t>broken</a:t>
            </a:r>
            <a:r>
              <a:rPr spc="-155" dirty="0"/>
              <a:t> </a:t>
            </a:r>
            <a:r>
              <a:rPr spc="40" dirty="0"/>
              <a:t>formats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191590"/>
            <a:ext cx="126936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Arial MT"/>
                <a:cs typeface="Arial MT"/>
              </a:rPr>
              <a:t>Examples: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4850" y="1684401"/>
            <a:ext cx="4732655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395"/>
              </a:lnSpc>
              <a:spcBef>
                <a:spcPts val="100"/>
              </a:spcBef>
              <a:buSzPct val="85714"/>
              <a:buChar char="●"/>
              <a:tabLst>
                <a:tab pos="354965" algn="l"/>
              </a:tabLst>
            </a:pPr>
            <a:r>
              <a:rPr sz="2100" dirty="0">
                <a:latin typeface="Arial MT"/>
                <a:cs typeface="Arial MT"/>
              </a:rPr>
              <a:t>Badly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formatted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tables</a:t>
            </a:r>
            <a:endParaRPr sz="2100">
              <a:latin typeface="Arial MT"/>
              <a:cs typeface="Arial MT"/>
            </a:endParaRPr>
          </a:p>
          <a:p>
            <a:pPr marL="354965" indent="-342265">
              <a:lnSpc>
                <a:spcPts val="2270"/>
              </a:lnSpc>
              <a:buSzPct val="85714"/>
              <a:buChar char="●"/>
              <a:tabLst>
                <a:tab pos="354965" algn="l"/>
              </a:tabLst>
            </a:pPr>
            <a:r>
              <a:rPr sz="2100" dirty="0">
                <a:latin typeface="Arial MT"/>
                <a:cs typeface="Arial MT"/>
              </a:rPr>
              <a:t>Broken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XML/JSON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(syntax</a:t>
            </a:r>
            <a:r>
              <a:rPr sz="2100" spc="-10" dirty="0">
                <a:latin typeface="Arial MT"/>
                <a:cs typeface="Arial MT"/>
              </a:rPr>
              <a:t> errors)</a:t>
            </a:r>
            <a:endParaRPr sz="2100">
              <a:latin typeface="Arial MT"/>
              <a:cs typeface="Arial MT"/>
            </a:endParaRPr>
          </a:p>
          <a:p>
            <a:pPr marL="354965" indent="-342265">
              <a:lnSpc>
                <a:spcPts val="2270"/>
              </a:lnSpc>
              <a:buSzPct val="85714"/>
              <a:buChar char="●"/>
              <a:tabLst>
                <a:tab pos="354965" algn="l"/>
              </a:tabLst>
            </a:pPr>
            <a:r>
              <a:rPr sz="2100" dirty="0">
                <a:latin typeface="Arial MT"/>
                <a:cs typeface="Arial MT"/>
              </a:rPr>
              <a:t>Hand</a:t>
            </a:r>
            <a:r>
              <a:rPr sz="2100" spc="-5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entered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data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with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syntax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errors</a:t>
            </a:r>
            <a:endParaRPr sz="2100">
              <a:latin typeface="Arial MT"/>
              <a:cs typeface="Arial MT"/>
            </a:endParaRPr>
          </a:p>
          <a:p>
            <a:pPr marL="354965" indent="-342265">
              <a:lnSpc>
                <a:spcPts val="2395"/>
              </a:lnSpc>
              <a:buSzPct val="85714"/>
              <a:buChar char="●"/>
              <a:tabLst>
                <a:tab pos="354965" algn="l"/>
              </a:tabLst>
            </a:pPr>
            <a:r>
              <a:rPr sz="2100" dirty="0">
                <a:latin typeface="Arial MT"/>
                <a:cs typeface="Arial MT"/>
              </a:rPr>
              <a:t>Log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files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with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strange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formatting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0550" y="2868675"/>
            <a:ext cx="7770495" cy="1295400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100" b="1" dirty="0">
                <a:latin typeface="Arial"/>
                <a:cs typeface="Arial"/>
              </a:rPr>
              <a:t>First</a:t>
            </a:r>
            <a:r>
              <a:rPr sz="2100" b="1" spc="-3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step</a:t>
            </a:r>
            <a:r>
              <a:rPr sz="2100" dirty="0">
                <a:latin typeface="Arial MT"/>
                <a:cs typeface="Arial MT"/>
              </a:rPr>
              <a:t>: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transform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to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more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machine</a:t>
            </a:r>
            <a:r>
              <a:rPr sz="2100" u="sng" spc="-5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friendly</a:t>
            </a:r>
            <a:r>
              <a:rPr sz="2100" u="sng" spc="-4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parsable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format</a:t>
            </a:r>
            <a:endParaRPr sz="2100">
              <a:latin typeface="Arial MT"/>
              <a:cs typeface="Arial MT"/>
            </a:endParaRPr>
          </a:p>
          <a:p>
            <a:pPr marL="12700" marR="5080">
              <a:lnSpc>
                <a:spcPts val="2270"/>
              </a:lnSpc>
              <a:spcBef>
                <a:spcPts val="1630"/>
              </a:spcBef>
            </a:pPr>
            <a:r>
              <a:rPr sz="2100" b="1" spc="-10" dirty="0">
                <a:latin typeface="Arial"/>
                <a:cs typeface="Arial"/>
              </a:rPr>
              <a:t>Toolbox</a:t>
            </a:r>
            <a:r>
              <a:rPr sz="2100" spc="-10" dirty="0">
                <a:latin typeface="Arial MT"/>
                <a:cs typeface="Arial MT"/>
              </a:rPr>
              <a:t>: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Python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b="1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csv</a:t>
            </a:r>
            <a:r>
              <a:rPr sz="2100" b="1" spc="-3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100" dirty="0">
                <a:latin typeface="Arial MT"/>
                <a:cs typeface="Arial MT"/>
              </a:rPr>
              <a:t>module,</a:t>
            </a:r>
            <a:r>
              <a:rPr sz="2100" spc="-5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text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editor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like</a:t>
            </a:r>
            <a:r>
              <a:rPr sz="2100" spc="-50" dirty="0">
                <a:latin typeface="Arial MT"/>
                <a:cs typeface="Arial MT"/>
              </a:rPr>
              <a:t> </a:t>
            </a:r>
            <a:r>
              <a:rPr sz="2100" b="1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vim</a:t>
            </a:r>
            <a:r>
              <a:rPr sz="2100" dirty="0">
                <a:latin typeface="Arial MT"/>
                <a:cs typeface="Arial MT"/>
              </a:rPr>
              <a:t>,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custom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parsing </a:t>
            </a:r>
            <a:r>
              <a:rPr sz="2100" dirty="0">
                <a:latin typeface="Arial MT"/>
                <a:cs typeface="Arial MT"/>
              </a:rPr>
              <a:t>scripts,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regular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expressions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(</a:t>
            </a:r>
            <a:r>
              <a:rPr sz="2100" b="1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re</a:t>
            </a:r>
            <a:r>
              <a:rPr sz="2100" b="1" spc="-3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100" dirty="0">
                <a:latin typeface="Arial MT"/>
                <a:cs typeface="Arial MT"/>
              </a:rPr>
              <a:t>module),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b="1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tabular</a:t>
            </a:r>
            <a:r>
              <a:rPr sz="2100" dirty="0">
                <a:latin typeface="Arial MT"/>
                <a:cs typeface="Arial MT"/>
              </a:rPr>
              <a:t>,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6"/>
              </a:rPr>
              <a:t>pandas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02907" y="1604772"/>
            <a:ext cx="462280" cy="640080"/>
          </a:xfrm>
          <a:custGeom>
            <a:avLst/>
            <a:gdLst/>
            <a:ahLst/>
            <a:cxnLst/>
            <a:rect l="l" t="t" r="r" b="b"/>
            <a:pathLst>
              <a:path w="462279" h="640080">
                <a:moveTo>
                  <a:pt x="230886" y="0"/>
                </a:moveTo>
                <a:lnTo>
                  <a:pt x="230886" y="160019"/>
                </a:lnTo>
                <a:lnTo>
                  <a:pt x="0" y="160019"/>
                </a:lnTo>
                <a:lnTo>
                  <a:pt x="0" y="480059"/>
                </a:lnTo>
                <a:lnTo>
                  <a:pt x="230886" y="480059"/>
                </a:lnTo>
                <a:lnTo>
                  <a:pt x="230886" y="640079"/>
                </a:lnTo>
                <a:lnTo>
                  <a:pt x="461772" y="320039"/>
                </a:lnTo>
                <a:lnTo>
                  <a:pt x="230886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406961" y="1514665"/>
            <a:ext cx="1007744" cy="968375"/>
            <a:chOff x="5406961" y="1514665"/>
            <a:chExt cx="1007744" cy="968375"/>
          </a:xfrm>
        </p:grpSpPr>
        <p:sp>
          <p:nvSpPr>
            <p:cNvPr id="8" name="object 8"/>
            <p:cNvSpPr/>
            <p:nvPr/>
          </p:nvSpPr>
          <p:spPr>
            <a:xfrm>
              <a:off x="5411723" y="1519427"/>
              <a:ext cx="786765" cy="786765"/>
            </a:xfrm>
            <a:custGeom>
              <a:avLst/>
              <a:gdLst/>
              <a:ahLst/>
              <a:cxnLst/>
              <a:rect l="l" t="t" r="r" b="b"/>
              <a:pathLst>
                <a:path w="786764" h="786764">
                  <a:moveTo>
                    <a:pt x="786384" y="0"/>
                  </a:moveTo>
                  <a:lnTo>
                    <a:pt x="0" y="0"/>
                  </a:lnTo>
                  <a:lnTo>
                    <a:pt x="0" y="786384"/>
                  </a:lnTo>
                  <a:lnTo>
                    <a:pt x="655320" y="786384"/>
                  </a:lnTo>
                  <a:lnTo>
                    <a:pt x="786384" y="655320"/>
                  </a:lnTo>
                  <a:lnTo>
                    <a:pt x="78638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67043" y="2174747"/>
              <a:ext cx="131445" cy="131445"/>
            </a:xfrm>
            <a:custGeom>
              <a:avLst/>
              <a:gdLst/>
              <a:ahLst/>
              <a:cxnLst/>
              <a:rect l="l" t="t" r="r" b="b"/>
              <a:pathLst>
                <a:path w="131445" h="131444">
                  <a:moveTo>
                    <a:pt x="131063" y="0"/>
                  </a:moveTo>
                  <a:lnTo>
                    <a:pt x="26161" y="26162"/>
                  </a:lnTo>
                  <a:lnTo>
                    <a:pt x="0" y="131063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B9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11723" y="1519427"/>
              <a:ext cx="786765" cy="786765"/>
            </a:xfrm>
            <a:custGeom>
              <a:avLst/>
              <a:gdLst/>
              <a:ahLst/>
              <a:cxnLst/>
              <a:rect l="l" t="t" r="r" b="b"/>
              <a:pathLst>
                <a:path w="786764" h="786764">
                  <a:moveTo>
                    <a:pt x="655320" y="786384"/>
                  </a:moveTo>
                  <a:lnTo>
                    <a:pt x="681481" y="681482"/>
                  </a:lnTo>
                  <a:lnTo>
                    <a:pt x="786384" y="655320"/>
                  </a:lnTo>
                  <a:lnTo>
                    <a:pt x="655320" y="786384"/>
                  </a:lnTo>
                  <a:lnTo>
                    <a:pt x="0" y="786384"/>
                  </a:lnTo>
                  <a:lnTo>
                    <a:pt x="0" y="0"/>
                  </a:lnTo>
                  <a:lnTo>
                    <a:pt x="786384" y="0"/>
                  </a:lnTo>
                  <a:lnTo>
                    <a:pt x="786384" y="655320"/>
                  </a:lnTo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18403" y="1604771"/>
              <a:ext cx="784860" cy="788035"/>
            </a:xfrm>
            <a:custGeom>
              <a:avLst/>
              <a:gdLst/>
              <a:ahLst/>
              <a:cxnLst/>
              <a:rect l="l" t="t" r="r" b="b"/>
              <a:pathLst>
                <a:path w="784860" h="788035">
                  <a:moveTo>
                    <a:pt x="784860" y="0"/>
                  </a:moveTo>
                  <a:lnTo>
                    <a:pt x="0" y="0"/>
                  </a:lnTo>
                  <a:lnTo>
                    <a:pt x="0" y="787907"/>
                  </a:lnTo>
                  <a:lnTo>
                    <a:pt x="654050" y="787907"/>
                  </a:lnTo>
                  <a:lnTo>
                    <a:pt x="784860" y="657097"/>
                  </a:lnTo>
                  <a:lnTo>
                    <a:pt x="78486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72453" y="2261869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10" h="130810">
                  <a:moveTo>
                    <a:pt x="130810" y="0"/>
                  </a:moveTo>
                  <a:lnTo>
                    <a:pt x="26162" y="26162"/>
                  </a:lnTo>
                  <a:lnTo>
                    <a:pt x="0" y="130810"/>
                  </a:lnTo>
                  <a:lnTo>
                    <a:pt x="130810" y="0"/>
                  </a:lnTo>
                  <a:close/>
                </a:path>
              </a:pathLst>
            </a:custGeom>
            <a:solidFill>
              <a:srgbClr val="B9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18403" y="1604771"/>
              <a:ext cx="784860" cy="788035"/>
            </a:xfrm>
            <a:custGeom>
              <a:avLst/>
              <a:gdLst/>
              <a:ahLst/>
              <a:cxnLst/>
              <a:rect l="l" t="t" r="r" b="b"/>
              <a:pathLst>
                <a:path w="784860" h="788035">
                  <a:moveTo>
                    <a:pt x="654050" y="787907"/>
                  </a:moveTo>
                  <a:lnTo>
                    <a:pt x="680212" y="683259"/>
                  </a:lnTo>
                  <a:lnTo>
                    <a:pt x="784860" y="657097"/>
                  </a:lnTo>
                  <a:lnTo>
                    <a:pt x="654050" y="787907"/>
                  </a:lnTo>
                  <a:lnTo>
                    <a:pt x="0" y="787907"/>
                  </a:lnTo>
                  <a:lnTo>
                    <a:pt x="0" y="0"/>
                  </a:lnTo>
                  <a:lnTo>
                    <a:pt x="784860" y="0"/>
                  </a:lnTo>
                  <a:lnTo>
                    <a:pt x="784860" y="657097"/>
                  </a:lnTo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25083" y="1691639"/>
              <a:ext cx="784860" cy="786765"/>
            </a:xfrm>
            <a:custGeom>
              <a:avLst/>
              <a:gdLst/>
              <a:ahLst/>
              <a:cxnLst/>
              <a:rect l="l" t="t" r="r" b="b"/>
              <a:pathLst>
                <a:path w="784860" h="786764">
                  <a:moveTo>
                    <a:pt x="784860" y="0"/>
                  </a:moveTo>
                  <a:lnTo>
                    <a:pt x="0" y="0"/>
                  </a:lnTo>
                  <a:lnTo>
                    <a:pt x="0" y="786384"/>
                  </a:lnTo>
                  <a:lnTo>
                    <a:pt x="654050" y="786384"/>
                  </a:lnTo>
                  <a:lnTo>
                    <a:pt x="784860" y="655574"/>
                  </a:lnTo>
                  <a:lnTo>
                    <a:pt x="78486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79133" y="2347213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10" h="130810">
                  <a:moveTo>
                    <a:pt x="130810" y="0"/>
                  </a:moveTo>
                  <a:lnTo>
                    <a:pt x="26162" y="26162"/>
                  </a:lnTo>
                  <a:lnTo>
                    <a:pt x="0" y="130810"/>
                  </a:lnTo>
                  <a:lnTo>
                    <a:pt x="130810" y="0"/>
                  </a:lnTo>
                  <a:close/>
                </a:path>
              </a:pathLst>
            </a:custGeom>
            <a:solidFill>
              <a:srgbClr val="B9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25083" y="1691639"/>
              <a:ext cx="784860" cy="786765"/>
            </a:xfrm>
            <a:custGeom>
              <a:avLst/>
              <a:gdLst/>
              <a:ahLst/>
              <a:cxnLst/>
              <a:rect l="l" t="t" r="r" b="b"/>
              <a:pathLst>
                <a:path w="784860" h="786764">
                  <a:moveTo>
                    <a:pt x="654050" y="786384"/>
                  </a:moveTo>
                  <a:lnTo>
                    <a:pt x="680212" y="681736"/>
                  </a:lnTo>
                  <a:lnTo>
                    <a:pt x="784860" y="655574"/>
                  </a:lnTo>
                  <a:lnTo>
                    <a:pt x="654050" y="786384"/>
                  </a:lnTo>
                  <a:lnTo>
                    <a:pt x="0" y="786384"/>
                  </a:lnTo>
                  <a:lnTo>
                    <a:pt x="0" y="0"/>
                  </a:lnTo>
                  <a:lnTo>
                    <a:pt x="784860" y="0"/>
                  </a:lnTo>
                  <a:lnTo>
                    <a:pt x="784860" y="655574"/>
                  </a:lnTo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052881" y="1514665"/>
            <a:ext cx="1007744" cy="968375"/>
            <a:chOff x="7052881" y="1514665"/>
            <a:chExt cx="1007744" cy="968375"/>
          </a:xfrm>
        </p:grpSpPr>
        <p:sp>
          <p:nvSpPr>
            <p:cNvPr id="18" name="object 18"/>
            <p:cNvSpPr/>
            <p:nvPr/>
          </p:nvSpPr>
          <p:spPr>
            <a:xfrm>
              <a:off x="7057643" y="1519427"/>
              <a:ext cx="784860" cy="786765"/>
            </a:xfrm>
            <a:custGeom>
              <a:avLst/>
              <a:gdLst/>
              <a:ahLst/>
              <a:cxnLst/>
              <a:rect l="l" t="t" r="r" b="b"/>
              <a:pathLst>
                <a:path w="784859" h="786764">
                  <a:moveTo>
                    <a:pt x="784859" y="0"/>
                  </a:moveTo>
                  <a:lnTo>
                    <a:pt x="0" y="0"/>
                  </a:lnTo>
                  <a:lnTo>
                    <a:pt x="0" y="786384"/>
                  </a:lnTo>
                  <a:lnTo>
                    <a:pt x="654050" y="786384"/>
                  </a:lnTo>
                  <a:lnTo>
                    <a:pt x="784859" y="655574"/>
                  </a:lnTo>
                  <a:lnTo>
                    <a:pt x="78485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11693" y="2175001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10">
                  <a:moveTo>
                    <a:pt x="130809" y="0"/>
                  </a:moveTo>
                  <a:lnTo>
                    <a:pt x="26161" y="26162"/>
                  </a:lnTo>
                  <a:lnTo>
                    <a:pt x="0" y="130810"/>
                  </a:lnTo>
                  <a:lnTo>
                    <a:pt x="130809" y="0"/>
                  </a:lnTo>
                  <a:close/>
                </a:path>
              </a:pathLst>
            </a:custGeom>
            <a:solidFill>
              <a:srgbClr val="B9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57643" y="1519427"/>
              <a:ext cx="784860" cy="786765"/>
            </a:xfrm>
            <a:custGeom>
              <a:avLst/>
              <a:gdLst/>
              <a:ahLst/>
              <a:cxnLst/>
              <a:rect l="l" t="t" r="r" b="b"/>
              <a:pathLst>
                <a:path w="784859" h="786764">
                  <a:moveTo>
                    <a:pt x="654050" y="786384"/>
                  </a:moveTo>
                  <a:lnTo>
                    <a:pt x="680211" y="681736"/>
                  </a:lnTo>
                  <a:lnTo>
                    <a:pt x="784859" y="655574"/>
                  </a:lnTo>
                  <a:lnTo>
                    <a:pt x="654050" y="786384"/>
                  </a:lnTo>
                  <a:lnTo>
                    <a:pt x="0" y="786384"/>
                  </a:lnTo>
                  <a:lnTo>
                    <a:pt x="0" y="0"/>
                  </a:lnTo>
                  <a:lnTo>
                    <a:pt x="784859" y="0"/>
                  </a:lnTo>
                  <a:lnTo>
                    <a:pt x="784859" y="655574"/>
                  </a:lnTo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64323" y="1604771"/>
              <a:ext cx="784860" cy="788035"/>
            </a:xfrm>
            <a:custGeom>
              <a:avLst/>
              <a:gdLst/>
              <a:ahLst/>
              <a:cxnLst/>
              <a:rect l="l" t="t" r="r" b="b"/>
              <a:pathLst>
                <a:path w="784859" h="788035">
                  <a:moveTo>
                    <a:pt x="784859" y="0"/>
                  </a:moveTo>
                  <a:lnTo>
                    <a:pt x="0" y="0"/>
                  </a:lnTo>
                  <a:lnTo>
                    <a:pt x="0" y="787907"/>
                  </a:lnTo>
                  <a:lnTo>
                    <a:pt x="654050" y="787907"/>
                  </a:lnTo>
                  <a:lnTo>
                    <a:pt x="784859" y="657097"/>
                  </a:lnTo>
                  <a:lnTo>
                    <a:pt x="78485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818373" y="2261869"/>
              <a:ext cx="130810" cy="130810"/>
            </a:xfrm>
            <a:custGeom>
              <a:avLst/>
              <a:gdLst/>
              <a:ahLst/>
              <a:cxnLst/>
              <a:rect l="l" t="t" r="r" b="b"/>
              <a:pathLst>
                <a:path w="130809" h="130810">
                  <a:moveTo>
                    <a:pt x="130809" y="0"/>
                  </a:moveTo>
                  <a:lnTo>
                    <a:pt x="26161" y="26162"/>
                  </a:lnTo>
                  <a:lnTo>
                    <a:pt x="0" y="130810"/>
                  </a:lnTo>
                  <a:lnTo>
                    <a:pt x="130809" y="0"/>
                  </a:lnTo>
                  <a:close/>
                </a:path>
              </a:pathLst>
            </a:custGeom>
            <a:solidFill>
              <a:srgbClr val="B9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64323" y="1604771"/>
              <a:ext cx="784860" cy="788035"/>
            </a:xfrm>
            <a:custGeom>
              <a:avLst/>
              <a:gdLst/>
              <a:ahLst/>
              <a:cxnLst/>
              <a:rect l="l" t="t" r="r" b="b"/>
              <a:pathLst>
                <a:path w="784859" h="788035">
                  <a:moveTo>
                    <a:pt x="654050" y="787907"/>
                  </a:moveTo>
                  <a:lnTo>
                    <a:pt x="680211" y="683259"/>
                  </a:lnTo>
                  <a:lnTo>
                    <a:pt x="784859" y="657097"/>
                  </a:lnTo>
                  <a:lnTo>
                    <a:pt x="654050" y="787907"/>
                  </a:lnTo>
                  <a:lnTo>
                    <a:pt x="0" y="787907"/>
                  </a:lnTo>
                  <a:lnTo>
                    <a:pt x="0" y="0"/>
                  </a:lnTo>
                  <a:lnTo>
                    <a:pt x="784859" y="0"/>
                  </a:lnTo>
                  <a:lnTo>
                    <a:pt x="784859" y="657097"/>
                  </a:lnTo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69479" y="1691639"/>
              <a:ext cx="786765" cy="786765"/>
            </a:xfrm>
            <a:custGeom>
              <a:avLst/>
              <a:gdLst/>
              <a:ahLst/>
              <a:cxnLst/>
              <a:rect l="l" t="t" r="r" b="b"/>
              <a:pathLst>
                <a:path w="786765" h="786764">
                  <a:moveTo>
                    <a:pt x="786384" y="0"/>
                  </a:moveTo>
                  <a:lnTo>
                    <a:pt x="0" y="0"/>
                  </a:lnTo>
                  <a:lnTo>
                    <a:pt x="0" y="786384"/>
                  </a:lnTo>
                  <a:lnTo>
                    <a:pt x="655320" y="786384"/>
                  </a:lnTo>
                  <a:lnTo>
                    <a:pt x="786384" y="655320"/>
                  </a:lnTo>
                  <a:lnTo>
                    <a:pt x="78638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24799" y="2346960"/>
              <a:ext cx="131445" cy="131445"/>
            </a:xfrm>
            <a:custGeom>
              <a:avLst/>
              <a:gdLst/>
              <a:ahLst/>
              <a:cxnLst/>
              <a:rect l="l" t="t" r="r" b="b"/>
              <a:pathLst>
                <a:path w="131445" h="131444">
                  <a:moveTo>
                    <a:pt x="131064" y="0"/>
                  </a:moveTo>
                  <a:lnTo>
                    <a:pt x="26161" y="26162"/>
                  </a:lnTo>
                  <a:lnTo>
                    <a:pt x="0" y="131063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B9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269479" y="1691639"/>
              <a:ext cx="786765" cy="786765"/>
            </a:xfrm>
            <a:custGeom>
              <a:avLst/>
              <a:gdLst/>
              <a:ahLst/>
              <a:cxnLst/>
              <a:rect l="l" t="t" r="r" b="b"/>
              <a:pathLst>
                <a:path w="786765" h="786764">
                  <a:moveTo>
                    <a:pt x="655320" y="786384"/>
                  </a:moveTo>
                  <a:lnTo>
                    <a:pt x="681481" y="681482"/>
                  </a:lnTo>
                  <a:lnTo>
                    <a:pt x="786384" y="655320"/>
                  </a:lnTo>
                  <a:lnTo>
                    <a:pt x="655320" y="786384"/>
                  </a:lnTo>
                  <a:lnTo>
                    <a:pt x="0" y="786384"/>
                  </a:lnTo>
                  <a:lnTo>
                    <a:pt x="0" y="0"/>
                  </a:lnTo>
                  <a:lnTo>
                    <a:pt x="786384" y="0"/>
                  </a:lnTo>
                  <a:lnTo>
                    <a:pt x="786384" y="655320"/>
                  </a:lnTo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755385" y="1706321"/>
            <a:ext cx="21742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57350" algn="l"/>
              </a:tabLst>
            </a:pPr>
            <a:r>
              <a:rPr sz="3600" spc="-25" dirty="0">
                <a:solidFill>
                  <a:srgbClr val="CC0000"/>
                </a:solidFill>
                <a:latin typeface="Consolas"/>
                <a:cs typeface="Consolas"/>
              </a:rPr>
              <a:t>:(</a:t>
            </a:r>
            <a:r>
              <a:rPr sz="3600" dirty="0">
                <a:solidFill>
                  <a:srgbClr val="CC0000"/>
                </a:solidFill>
                <a:latin typeface="Consolas"/>
                <a:cs typeface="Consolas"/>
              </a:rPr>
              <a:t>	</a:t>
            </a:r>
            <a:r>
              <a:rPr sz="3600" spc="-25" dirty="0">
                <a:solidFill>
                  <a:srgbClr val="38761D"/>
                </a:solidFill>
                <a:latin typeface="Consolas"/>
                <a:cs typeface="Consolas"/>
              </a:rPr>
              <a:t>:)</a:t>
            </a:r>
            <a:endParaRPr sz="3600">
              <a:latin typeface="Consolas"/>
              <a:cs typeface="Consolas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67</a:t>
            </a:fld>
            <a:endParaRPr spc="-25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523"/>
              <a:ext cx="8475345" cy="387350"/>
            </a:xfrm>
            <a:custGeom>
              <a:avLst/>
              <a:gdLst/>
              <a:ahLst/>
              <a:cxnLst/>
              <a:rect l="l" t="t" r="r" b="b"/>
              <a:pathLst>
                <a:path w="8475345" h="387350">
                  <a:moveTo>
                    <a:pt x="8474964" y="0"/>
                  </a:moveTo>
                  <a:lnTo>
                    <a:pt x="0" y="0"/>
                  </a:lnTo>
                  <a:lnTo>
                    <a:pt x="0" y="387096"/>
                  </a:lnTo>
                  <a:lnTo>
                    <a:pt x="8474964" y="387096"/>
                  </a:lnTo>
                  <a:lnTo>
                    <a:pt x="8474964" y="0"/>
                  </a:lnTo>
                  <a:close/>
                </a:path>
              </a:pathLst>
            </a:custGeom>
            <a:solidFill>
              <a:srgbClr val="2C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77985" y="4769002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44536A"/>
                </a:solidFill>
                <a:latin typeface="Arial MT"/>
                <a:cs typeface="Arial MT"/>
              </a:rPr>
              <a:t>68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Missing</a:t>
            </a:r>
            <a:r>
              <a:rPr spc="-180" dirty="0"/>
              <a:t> </a:t>
            </a:r>
            <a:r>
              <a:rPr spc="-10" dirty="0"/>
              <a:t>values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69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644900" cy="2209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Missing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values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common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have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significant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effects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analysis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conclusions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10"/>
              </a:lnSpc>
              <a:spcBef>
                <a:spcPts val="1440"/>
              </a:spcBef>
            </a:pPr>
            <a:r>
              <a:rPr sz="1400" b="1" spc="-10" dirty="0">
                <a:latin typeface="Arial"/>
                <a:cs typeface="Arial"/>
              </a:rPr>
              <a:t>Causes:</a:t>
            </a:r>
            <a:endParaRPr sz="1400">
              <a:latin typeface="Arial"/>
              <a:cs typeface="Arial"/>
            </a:endParaRPr>
          </a:p>
          <a:p>
            <a:pPr marL="469265" indent="-304165">
              <a:lnSpc>
                <a:spcPts val="1300"/>
              </a:lnSpc>
              <a:buChar char="●"/>
              <a:tabLst>
                <a:tab pos="469265" algn="l"/>
              </a:tabLst>
            </a:pPr>
            <a:r>
              <a:rPr sz="1200" spc="-10" dirty="0">
                <a:latin typeface="Arial MT"/>
                <a:cs typeface="Arial MT"/>
              </a:rPr>
              <a:t>Non-response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295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Unobserved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or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unknown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values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295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Sensor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or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measurement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errors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295"/>
              </a:lnSpc>
              <a:buChar char="●"/>
              <a:tabLst>
                <a:tab pos="469265" algn="l"/>
              </a:tabLst>
            </a:pPr>
            <a:r>
              <a:rPr sz="1200" spc="-10" dirty="0">
                <a:latin typeface="Arial MT"/>
                <a:cs typeface="Arial MT"/>
              </a:rPr>
              <a:t>Censorship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370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Errors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data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collection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data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entry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●"/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ts val="1600"/>
              </a:lnSpc>
            </a:pPr>
            <a:r>
              <a:rPr sz="1400" dirty="0">
                <a:latin typeface="Arial MT"/>
                <a:cs typeface="Arial MT"/>
              </a:rPr>
              <a:t>Often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show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up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datasets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as:</a:t>
            </a:r>
            <a:endParaRPr sz="1400">
              <a:latin typeface="Arial MT"/>
              <a:cs typeface="Arial MT"/>
            </a:endParaRPr>
          </a:p>
          <a:p>
            <a:pPr marL="469265" indent="-304165">
              <a:lnSpc>
                <a:spcPts val="1360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Special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4985E8"/>
                </a:solidFill>
                <a:latin typeface="Consolas"/>
                <a:cs typeface="Consolas"/>
              </a:rPr>
              <a:t>NA</a:t>
            </a:r>
            <a:r>
              <a:rPr sz="1200" spc="-315" dirty="0">
                <a:solidFill>
                  <a:srgbClr val="4985E8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latin typeface="Arial MT"/>
                <a:cs typeface="Arial MT"/>
              </a:rPr>
              <a:t>values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2950" y="3367278"/>
            <a:ext cx="2515235" cy="707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indent="-304165">
              <a:lnSpc>
                <a:spcPts val="1375"/>
              </a:lnSpc>
              <a:spcBef>
                <a:spcPts val="100"/>
              </a:spcBef>
              <a:buChar char="●"/>
              <a:tabLst>
                <a:tab pos="316865" algn="l"/>
              </a:tabLst>
            </a:pPr>
            <a:r>
              <a:rPr sz="1200" spc="-25" dirty="0">
                <a:solidFill>
                  <a:srgbClr val="4985E8"/>
                </a:solidFill>
                <a:latin typeface="Consolas"/>
                <a:cs typeface="Consolas"/>
              </a:rPr>
              <a:t>NaN</a:t>
            </a:r>
            <a:endParaRPr sz="1200">
              <a:latin typeface="Consolas"/>
              <a:cs typeface="Consolas"/>
            </a:endParaRPr>
          </a:p>
          <a:p>
            <a:pPr marL="316865" indent="-304165">
              <a:lnSpc>
                <a:spcPts val="1305"/>
              </a:lnSpc>
              <a:buFont typeface="Arial MT"/>
              <a:buChar char="●"/>
              <a:tabLst>
                <a:tab pos="316865" algn="l"/>
              </a:tabLst>
            </a:pPr>
            <a:r>
              <a:rPr sz="1200" spc="-20" dirty="0">
                <a:solidFill>
                  <a:srgbClr val="4985E8"/>
                </a:solidFill>
                <a:latin typeface="Consolas"/>
                <a:cs typeface="Consolas"/>
              </a:rPr>
              <a:t>null</a:t>
            </a:r>
            <a:r>
              <a:rPr sz="1200" spc="-300" dirty="0">
                <a:solidFill>
                  <a:srgbClr val="4985E8"/>
                </a:solidFill>
                <a:latin typeface="Consolas"/>
                <a:cs typeface="Consolas"/>
              </a:rPr>
              <a:t> </a:t>
            </a:r>
            <a:r>
              <a:rPr sz="1200" dirty="0">
                <a:latin typeface="Arial MT"/>
                <a:cs typeface="Arial MT"/>
              </a:rPr>
              <a:t>or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4985E8"/>
                </a:solidFill>
                <a:latin typeface="Consolas"/>
                <a:cs typeface="Consolas"/>
              </a:rPr>
              <a:t>None</a:t>
            </a:r>
            <a:endParaRPr sz="1200">
              <a:latin typeface="Consolas"/>
              <a:cs typeface="Consolas"/>
            </a:endParaRPr>
          </a:p>
          <a:p>
            <a:pPr marL="316865" indent="-304165">
              <a:lnSpc>
                <a:spcPts val="1310"/>
              </a:lnSpc>
              <a:buChar char="●"/>
              <a:tabLst>
                <a:tab pos="316865" algn="l"/>
              </a:tabLst>
            </a:pPr>
            <a:r>
              <a:rPr sz="1200" dirty="0">
                <a:latin typeface="Arial MT"/>
                <a:cs typeface="Arial MT"/>
              </a:rPr>
              <a:t>Sentinel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values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(e.g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985E8"/>
                </a:solidFill>
                <a:latin typeface="Consolas"/>
                <a:cs typeface="Consolas"/>
              </a:rPr>
              <a:t>age</a:t>
            </a:r>
            <a:r>
              <a:rPr sz="1200" spc="-15" dirty="0">
                <a:solidFill>
                  <a:srgbClr val="4985E8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4985E8"/>
                </a:solidFill>
                <a:latin typeface="Consolas"/>
                <a:cs typeface="Consolas"/>
              </a:rPr>
              <a:t>==</a:t>
            </a:r>
            <a:r>
              <a:rPr sz="1200" spc="-15" dirty="0">
                <a:solidFill>
                  <a:srgbClr val="4985E8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4985E8"/>
                </a:solidFill>
                <a:latin typeface="Consolas"/>
                <a:cs typeface="Consolas"/>
              </a:rPr>
              <a:t>-</a:t>
            </a:r>
            <a:r>
              <a:rPr sz="1200" spc="-25" dirty="0">
                <a:solidFill>
                  <a:srgbClr val="4985E8"/>
                </a:solidFill>
                <a:latin typeface="Consolas"/>
                <a:cs typeface="Consolas"/>
              </a:rPr>
              <a:t>1</a:t>
            </a:r>
            <a:r>
              <a:rPr sz="1200" spc="-25" dirty="0">
                <a:latin typeface="Arial MT"/>
                <a:cs typeface="Arial MT"/>
              </a:rPr>
              <a:t>)</a:t>
            </a:r>
            <a:endParaRPr sz="1200">
              <a:latin typeface="Arial MT"/>
              <a:cs typeface="Arial MT"/>
            </a:endParaRPr>
          </a:p>
          <a:p>
            <a:pPr marL="316865" indent="-304165">
              <a:lnSpc>
                <a:spcPts val="1380"/>
              </a:lnSpc>
              <a:buChar char="●"/>
              <a:tabLst>
                <a:tab pos="316865" algn="l"/>
              </a:tabLst>
            </a:pPr>
            <a:r>
              <a:rPr sz="1200" spc="-10" dirty="0">
                <a:latin typeface="Arial MT"/>
                <a:cs typeface="Arial MT"/>
              </a:rPr>
              <a:t>Blanks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1978" y="3645153"/>
            <a:ext cx="3494404" cy="6235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sz="1400" dirty="0">
                <a:latin typeface="Arial MT"/>
                <a:cs typeface="Arial MT"/>
              </a:rPr>
              <a:t>Important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try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understand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reasons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for </a:t>
            </a:r>
            <a:r>
              <a:rPr sz="1400" dirty="0">
                <a:latin typeface="Arial MT"/>
                <a:cs typeface="Arial MT"/>
              </a:rPr>
              <a:t>missing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values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order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appropriately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deal </a:t>
            </a:r>
            <a:r>
              <a:rPr sz="1400" dirty="0">
                <a:latin typeface="Arial MT"/>
                <a:cs typeface="Arial MT"/>
              </a:rPr>
              <a:t>with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them…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891214" y="1138237"/>
          <a:ext cx="3723639" cy="1978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0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560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GENDER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AGE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RELIG.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Q1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50" dirty="0">
                          <a:latin typeface="Consolas"/>
                          <a:cs typeface="Consolas"/>
                        </a:rPr>
                        <a:t>M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18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CR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...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50" dirty="0">
                          <a:latin typeface="Consolas"/>
                          <a:cs typeface="Consolas"/>
                        </a:rPr>
                        <a:t>M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dirty="0">
                          <a:latin typeface="Consolas"/>
                          <a:cs typeface="Consolas"/>
                        </a:rPr>
                        <a:t>-</a:t>
                      </a:r>
                      <a:r>
                        <a:rPr sz="1350" spc="-50" dirty="0">
                          <a:latin typeface="Consolas"/>
                          <a:cs typeface="Consolas"/>
                        </a:rPr>
                        <a:t>1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ATH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0" dirty="0">
                          <a:latin typeface="Consolas"/>
                          <a:cs typeface="Consolas"/>
                        </a:rPr>
                        <a:t>null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50" dirty="0">
                          <a:latin typeface="Consolas"/>
                          <a:cs typeface="Consolas"/>
                        </a:rPr>
                        <a:t>F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22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CR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...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50" dirty="0">
                          <a:latin typeface="Consolas"/>
                          <a:cs typeface="Consolas"/>
                        </a:rPr>
                        <a:t>F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36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N/A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...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Attribute</a:t>
            </a:r>
            <a:r>
              <a:rPr spc="-140" dirty="0"/>
              <a:t> </a:t>
            </a:r>
            <a:r>
              <a:rPr spc="-10" dirty="0"/>
              <a:t>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806825" cy="4324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Many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different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ways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classify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types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of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attributes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dataset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550" y="1792605"/>
            <a:ext cx="1533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Programmer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types: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0758" y="2187321"/>
            <a:ext cx="996315" cy="81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indent="-316865">
              <a:lnSpc>
                <a:spcPts val="1595"/>
              </a:lnSpc>
              <a:spcBef>
                <a:spcPts val="100"/>
              </a:spcBef>
              <a:buChar char="●"/>
              <a:tabLst>
                <a:tab pos="329565" algn="l"/>
              </a:tabLst>
            </a:pPr>
            <a:r>
              <a:rPr sz="1400" spc="-10" dirty="0">
                <a:latin typeface="Arial MT"/>
                <a:cs typeface="Arial MT"/>
              </a:rPr>
              <a:t>String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15"/>
              </a:lnSpc>
              <a:buChar char="●"/>
              <a:tabLst>
                <a:tab pos="329565" algn="l"/>
              </a:tabLst>
            </a:pPr>
            <a:r>
              <a:rPr sz="1400" spc="-10" dirty="0">
                <a:latin typeface="Arial MT"/>
                <a:cs typeface="Arial MT"/>
              </a:rPr>
              <a:t>Integer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15"/>
              </a:lnSpc>
              <a:buChar char="●"/>
              <a:tabLst>
                <a:tab pos="329565" algn="l"/>
              </a:tabLst>
            </a:pPr>
            <a:r>
              <a:rPr sz="1400" spc="-10" dirty="0">
                <a:latin typeface="Arial MT"/>
                <a:cs typeface="Arial MT"/>
              </a:rPr>
              <a:t>Float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95"/>
              </a:lnSpc>
              <a:buChar char="●"/>
              <a:tabLst>
                <a:tab pos="329565" algn="l"/>
              </a:tabLst>
            </a:pPr>
            <a:r>
              <a:rPr sz="1400" spc="-10" dirty="0">
                <a:latin typeface="Arial MT"/>
                <a:cs typeface="Arial MT"/>
              </a:rPr>
              <a:t>Boolean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0550" y="3757676"/>
            <a:ext cx="3646804" cy="62357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sz="1400" dirty="0">
                <a:latin typeface="Arial MT"/>
                <a:cs typeface="Arial MT"/>
              </a:rPr>
              <a:t>Much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more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useful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analytics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classify </a:t>
            </a:r>
            <a:r>
              <a:rPr sz="1400" dirty="0">
                <a:latin typeface="Arial MT"/>
                <a:cs typeface="Arial MT"/>
              </a:rPr>
              <a:t>them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according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to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which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operations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can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be </a:t>
            </a:r>
            <a:r>
              <a:rPr sz="1400" b="1" dirty="0">
                <a:latin typeface="Arial"/>
                <a:cs typeface="Arial"/>
              </a:rPr>
              <a:t>performed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them.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1059" y="1595627"/>
            <a:ext cx="4331208" cy="253136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011926" y="1225118"/>
            <a:ext cx="14789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titanic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dataset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7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2616200" y="1767916"/>
            <a:ext cx="15074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4536A"/>
                </a:solidFill>
                <a:latin typeface="Arial MT"/>
                <a:cs typeface="Arial MT"/>
              </a:rPr>
              <a:t>Mathematical</a:t>
            </a:r>
            <a:r>
              <a:rPr sz="1400" spc="-85" dirty="0">
                <a:solidFill>
                  <a:srgbClr val="44536A"/>
                </a:solidFill>
                <a:latin typeface="Arial MT"/>
                <a:cs typeface="Arial MT"/>
              </a:rPr>
              <a:t> </a:t>
            </a:r>
            <a:r>
              <a:rPr sz="1400" spc="-20" dirty="0">
                <a:solidFill>
                  <a:srgbClr val="44536A"/>
                </a:solidFill>
                <a:latin typeface="Arial MT"/>
                <a:cs typeface="Arial MT"/>
              </a:rPr>
              <a:t>sets: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56407" y="2185263"/>
            <a:ext cx="1045844" cy="100711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350"/>
              </a:spcBef>
              <a:buChar char="●"/>
              <a:tabLst>
                <a:tab pos="329565" algn="l"/>
              </a:tabLst>
            </a:pPr>
            <a:r>
              <a:rPr sz="1400" spc="-20" dirty="0">
                <a:solidFill>
                  <a:srgbClr val="44536A"/>
                </a:solidFill>
                <a:latin typeface="Arial MT"/>
                <a:cs typeface="Arial MT"/>
              </a:rPr>
              <a:t>Real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ct val="100000"/>
              </a:lnSpc>
              <a:spcBef>
                <a:spcPts val="250"/>
              </a:spcBef>
              <a:buChar char="●"/>
              <a:tabLst>
                <a:tab pos="329565" algn="l"/>
              </a:tabLst>
            </a:pPr>
            <a:r>
              <a:rPr sz="1400" spc="-10" dirty="0">
                <a:solidFill>
                  <a:srgbClr val="44536A"/>
                </a:solidFill>
                <a:latin typeface="Arial MT"/>
                <a:cs typeface="Arial MT"/>
              </a:rPr>
              <a:t>Complex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ct val="100000"/>
              </a:lnSpc>
              <a:spcBef>
                <a:spcPts val="254"/>
              </a:spcBef>
              <a:buChar char="●"/>
              <a:tabLst>
                <a:tab pos="329565" algn="l"/>
              </a:tabLst>
            </a:pPr>
            <a:r>
              <a:rPr sz="1400" spc="-10" dirty="0">
                <a:solidFill>
                  <a:srgbClr val="44536A"/>
                </a:solidFill>
                <a:latin typeface="Arial MT"/>
                <a:cs typeface="Arial MT"/>
              </a:rPr>
              <a:t>Rational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ct val="100000"/>
              </a:lnSpc>
              <a:spcBef>
                <a:spcPts val="250"/>
              </a:spcBef>
              <a:buChar char="●"/>
              <a:tabLst>
                <a:tab pos="329565" algn="l"/>
              </a:tabLst>
            </a:pPr>
            <a:r>
              <a:rPr sz="1400" spc="-10" dirty="0">
                <a:solidFill>
                  <a:srgbClr val="44536A"/>
                </a:solidFill>
                <a:latin typeface="Arial MT"/>
                <a:cs typeface="Arial MT"/>
              </a:rPr>
              <a:t>Integer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Missing</a:t>
            </a:r>
            <a:r>
              <a:rPr spc="-180" dirty="0"/>
              <a:t> </a:t>
            </a:r>
            <a:r>
              <a:rPr spc="-10" dirty="0"/>
              <a:t>values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70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8203565" cy="3191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Three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types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missing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values: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Arial MT"/>
              <a:cs typeface="Arial MT"/>
            </a:endParaRPr>
          </a:p>
          <a:p>
            <a:pPr marL="469900" marR="4428490" indent="-317500">
              <a:lnSpc>
                <a:spcPts val="1510"/>
              </a:lnSpc>
              <a:buAutoNum type="arabicPeriod"/>
              <a:tabLst>
                <a:tab pos="469900" algn="l"/>
              </a:tabLst>
            </a:pPr>
            <a:r>
              <a:rPr sz="1400" b="1" dirty="0">
                <a:latin typeface="Arial"/>
                <a:cs typeface="Arial"/>
              </a:rPr>
              <a:t>Missing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completely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at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random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(MCAR): </a:t>
            </a:r>
            <a:r>
              <a:rPr sz="1400" dirty="0">
                <a:latin typeface="Arial MT"/>
                <a:cs typeface="Arial MT"/>
              </a:rPr>
              <a:t>missing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values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randomly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distributed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all</a:t>
            </a:r>
            <a:r>
              <a:rPr sz="1400" spc="-10" dirty="0">
                <a:latin typeface="Arial MT"/>
                <a:cs typeface="Arial MT"/>
              </a:rPr>
              <a:t> observations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410"/>
              </a:lnSpc>
              <a:buAutoNum type="arabicPeriod"/>
              <a:tabLst>
                <a:tab pos="469265" algn="l"/>
              </a:tabLst>
            </a:pPr>
            <a:r>
              <a:rPr sz="1400" b="1" dirty="0">
                <a:latin typeface="Arial"/>
                <a:cs typeface="Arial"/>
              </a:rPr>
              <a:t>Missing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at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random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(MAR):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probability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of</a:t>
            </a:r>
            <a:endParaRPr sz="1400">
              <a:latin typeface="Arial MT"/>
              <a:cs typeface="Arial MT"/>
            </a:endParaRPr>
          </a:p>
          <a:p>
            <a:pPr marL="469900">
              <a:lnSpc>
                <a:spcPts val="1515"/>
              </a:lnSpc>
            </a:pPr>
            <a:r>
              <a:rPr sz="1400" dirty="0">
                <a:latin typeface="Arial MT"/>
                <a:cs typeface="Arial MT"/>
              </a:rPr>
              <a:t>value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missing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depends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other</a:t>
            </a:r>
            <a:endParaRPr sz="1400">
              <a:latin typeface="Arial MT"/>
              <a:cs typeface="Arial MT"/>
            </a:endParaRPr>
          </a:p>
          <a:p>
            <a:pPr marL="469900">
              <a:lnSpc>
                <a:spcPts val="1515"/>
              </a:lnSpc>
            </a:pPr>
            <a:r>
              <a:rPr sz="1400" dirty="0">
                <a:latin typeface="Arial MT"/>
                <a:cs typeface="Arial MT"/>
              </a:rPr>
              <a:t>observed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variables</a:t>
            </a:r>
            <a:endParaRPr sz="1400">
              <a:latin typeface="Arial MT"/>
              <a:cs typeface="Arial MT"/>
            </a:endParaRPr>
          </a:p>
          <a:p>
            <a:pPr marL="469900" marR="4380865" indent="-317500">
              <a:lnSpc>
                <a:spcPts val="1510"/>
              </a:lnSpc>
              <a:spcBef>
                <a:spcPts val="105"/>
              </a:spcBef>
              <a:buAutoNum type="arabicPeriod" startAt="3"/>
              <a:tabLst>
                <a:tab pos="469900" algn="l"/>
              </a:tabLst>
            </a:pPr>
            <a:r>
              <a:rPr sz="1400" b="1" dirty="0">
                <a:latin typeface="Arial"/>
                <a:cs typeface="Arial"/>
              </a:rPr>
              <a:t>Missing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not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at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random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(MNAR): </a:t>
            </a:r>
            <a:r>
              <a:rPr sz="1400" dirty="0">
                <a:latin typeface="Arial MT"/>
                <a:cs typeface="Arial MT"/>
              </a:rPr>
              <a:t>probability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value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being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missing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depends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value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missing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variable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another </a:t>
            </a:r>
            <a:r>
              <a:rPr sz="1400" dirty="0">
                <a:latin typeface="Arial MT"/>
                <a:cs typeface="Arial MT"/>
              </a:rPr>
              <a:t>unobserved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variable.</a:t>
            </a:r>
            <a:endParaRPr sz="1400">
              <a:latin typeface="Arial MT"/>
              <a:cs typeface="Arial MT"/>
            </a:endParaRPr>
          </a:p>
          <a:p>
            <a:pPr marL="4533900">
              <a:lnSpc>
                <a:spcPct val="100000"/>
              </a:lnSpc>
              <a:spcBef>
                <a:spcPts val="180"/>
              </a:spcBef>
            </a:pPr>
            <a:r>
              <a:rPr sz="1400" dirty="0">
                <a:latin typeface="Arial MT"/>
                <a:cs typeface="Arial MT"/>
              </a:rPr>
              <a:t>MCAR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assumption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common.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Arial MT"/>
              <a:cs typeface="Arial MT"/>
            </a:endParaRPr>
          </a:p>
          <a:p>
            <a:pPr marL="4533900" marR="5080">
              <a:lnSpc>
                <a:spcPts val="1510"/>
              </a:lnSpc>
            </a:pPr>
            <a:r>
              <a:rPr sz="1400" b="1" dirty="0">
                <a:latin typeface="Arial"/>
                <a:cs typeface="Arial"/>
              </a:rPr>
              <a:t>If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assumptions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are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made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when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dealing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with </a:t>
            </a:r>
            <a:r>
              <a:rPr sz="1400" b="1" dirty="0">
                <a:latin typeface="Arial"/>
                <a:cs typeface="Arial"/>
              </a:rPr>
              <a:t>missing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values,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make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them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explicit!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891214" y="1138237"/>
          <a:ext cx="3723639" cy="1978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0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5605"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GENDER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AGE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RELIG.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Q1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50" dirty="0">
                          <a:latin typeface="Consolas"/>
                          <a:cs typeface="Consolas"/>
                        </a:rPr>
                        <a:t>M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18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CR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...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50" dirty="0">
                          <a:latin typeface="Consolas"/>
                          <a:cs typeface="Consolas"/>
                        </a:rPr>
                        <a:t>M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dirty="0">
                          <a:latin typeface="Consolas"/>
                          <a:cs typeface="Consolas"/>
                        </a:rPr>
                        <a:t>-</a:t>
                      </a:r>
                      <a:r>
                        <a:rPr sz="1350" spc="-50" dirty="0">
                          <a:latin typeface="Consolas"/>
                          <a:cs typeface="Consolas"/>
                        </a:rPr>
                        <a:t>1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ATH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0" dirty="0">
                          <a:latin typeface="Consolas"/>
                          <a:cs typeface="Consolas"/>
                        </a:rPr>
                        <a:t>null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50" dirty="0">
                          <a:latin typeface="Consolas"/>
                          <a:cs typeface="Consolas"/>
                        </a:rPr>
                        <a:t>F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22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CR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...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50" dirty="0">
                          <a:latin typeface="Consolas"/>
                          <a:cs typeface="Consolas"/>
                        </a:rPr>
                        <a:t>F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36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N/A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...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120" y="195453"/>
            <a:ext cx="7646034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Strategies</a:t>
            </a:r>
            <a:r>
              <a:rPr spc="-35" dirty="0"/>
              <a:t> </a:t>
            </a:r>
            <a:r>
              <a:rPr spc="114" dirty="0"/>
              <a:t>for</a:t>
            </a:r>
            <a:r>
              <a:rPr spc="-50" dirty="0"/>
              <a:t> </a:t>
            </a:r>
            <a:r>
              <a:rPr spc="-20" dirty="0"/>
              <a:t>handling</a:t>
            </a:r>
            <a:r>
              <a:rPr spc="-65" dirty="0"/>
              <a:t> </a:t>
            </a:r>
            <a:r>
              <a:rPr spc="-90" dirty="0"/>
              <a:t>missing</a:t>
            </a:r>
            <a:r>
              <a:rPr spc="-30" dirty="0"/>
              <a:t> </a:t>
            </a:r>
            <a:r>
              <a:rPr spc="-10" dirty="0"/>
              <a:t>values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6120" y="927353"/>
            <a:ext cx="2251075" cy="815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Three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common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approaches:</a:t>
            </a:r>
            <a:endParaRPr sz="1400">
              <a:latin typeface="Arial MT"/>
              <a:cs typeface="Arial MT"/>
            </a:endParaRPr>
          </a:p>
          <a:p>
            <a:pPr marL="469900" indent="-316865">
              <a:lnSpc>
                <a:spcPts val="1515"/>
              </a:lnSpc>
              <a:buAutoNum type="arabicPeriod"/>
              <a:tabLst>
                <a:tab pos="469900" algn="l"/>
              </a:tabLst>
            </a:pPr>
            <a:r>
              <a:rPr sz="1400" spc="-10" dirty="0">
                <a:latin typeface="Arial MT"/>
                <a:cs typeface="Arial MT"/>
              </a:rPr>
              <a:t>Ignore</a:t>
            </a:r>
            <a:endParaRPr sz="1400">
              <a:latin typeface="Arial MT"/>
              <a:cs typeface="Arial MT"/>
            </a:endParaRPr>
          </a:p>
          <a:p>
            <a:pPr marL="469900" indent="-316865">
              <a:lnSpc>
                <a:spcPts val="1515"/>
              </a:lnSpc>
              <a:buAutoNum type="arabicPeriod"/>
              <a:tabLst>
                <a:tab pos="469900" algn="l"/>
              </a:tabLst>
            </a:pPr>
            <a:r>
              <a:rPr sz="1400" spc="-10" dirty="0">
                <a:latin typeface="Arial MT"/>
                <a:cs typeface="Arial MT"/>
              </a:rPr>
              <a:t>Remove</a:t>
            </a:r>
            <a:endParaRPr sz="1400">
              <a:latin typeface="Arial MT"/>
              <a:cs typeface="Arial MT"/>
            </a:endParaRPr>
          </a:p>
          <a:p>
            <a:pPr marL="469900" indent="-316865">
              <a:lnSpc>
                <a:spcPts val="1595"/>
              </a:lnSpc>
              <a:buAutoNum type="arabicPeriod"/>
              <a:tabLst>
                <a:tab pos="469900" algn="l"/>
              </a:tabLst>
            </a:pPr>
            <a:r>
              <a:rPr sz="1400" spc="-10" dirty="0">
                <a:latin typeface="Arial MT"/>
                <a:cs typeface="Arial MT"/>
              </a:rPr>
              <a:t>Impute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6120" y="1899920"/>
            <a:ext cx="29597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May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introduce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bias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MNAR </a:t>
            </a:r>
            <a:r>
              <a:rPr sz="1400" spc="-10" dirty="0">
                <a:latin typeface="Arial MT"/>
                <a:cs typeface="Arial MT"/>
              </a:rPr>
              <a:t>values!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6120" y="2294331"/>
            <a:ext cx="3750945" cy="140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Ignore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510"/>
              </a:lnSpc>
              <a:spcBef>
                <a:spcPts val="110"/>
              </a:spcBef>
            </a:pPr>
            <a:r>
              <a:rPr sz="1400" dirty="0">
                <a:latin typeface="Arial MT"/>
                <a:cs typeface="Arial MT"/>
              </a:rPr>
              <a:t>Drop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missing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values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when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computing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summary </a:t>
            </a:r>
            <a:r>
              <a:rPr sz="1400" dirty="0">
                <a:latin typeface="Arial MT"/>
                <a:cs typeface="Arial MT"/>
              </a:rPr>
              <a:t>statistics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(e.g.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mean,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variance).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  <a:spcBef>
                <a:spcPts val="1405"/>
              </a:spcBef>
            </a:pPr>
            <a:r>
              <a:rPr sz="1400" b="1" spc="-10" dirty="0">
                <a:latin typeface="Arial"/>
                <a:cs typeface="Arial"/>
              </a:rPr>
              <a:t>Remove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15"/>
              </a:lnSpc>
            </a:pPr>
            <a:r>
              <a:rPr sz="1400" dirty="0">
                <a:latin typeface="Arial MT"/>
                <a:cs typeface="Arial MT"/>
              </a:rPr>
              <a:t>If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plenty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available,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possible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to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00"/>
              </a:lnSpc>
            </a:pPr>
            <a:r>
              <a:rPr sz="1400" dirty="0">
                <a:latin typeface="Arial MT"/>
                <a:cs typeface="Arial MT"/>
              </a:rPr>
              <a:t>simply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ignore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rows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have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missing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values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27523" y="927353"/>
            <a:ext cx="1858645" cy="4318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Impute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Try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“fill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blanks”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27523" y="1515871"/>
            <a:ext cx="2577465" cy="4318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Common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imputation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techniques:</a:t>
            </a:r>
            <a:endParaRPr sz="1400">
              <a:latin typeface="Arial MT"/>
              <a:cs typeface="Arial MT"/>
            </a:endParaRPr>
          </a:p>
          <a:p>
            <a:pPr marL="469900" indent="-316865">
              <a:lnSpc>
                <a:spcPts val="1595"/>
              </a:lnSpc>
              <a:buChar char="●"/>
              <a:tabLst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Mean/mode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substitution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67985" y="1899920"/>
            <a:ext cx="2689860" cy="43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indent="-316865">
              <a:lnSpc>
                <a:spcPts val="1595"/>
              </a:lnSpc>
              <a:spcBef>
                <a:spcPts val="100"/>
              </a:spcBef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Predict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other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attributes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95"/>
              </a:lnSpc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Interpolation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(e.g.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time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series)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96777" y="2991611"/>
            <a:ext cx="3702685" cy="1478280"/>
            <a:chOff x="4696777" y="2991611"/>
            <a:chExt cx="3702685" cy="1478280"/>
          </a:xfrm>
        </p:grpSpPr>
        <p:sp>
          <p:nvSpPr>
            <p:cNvPr id="10" name="object 10"/>
            <p:cNvSpPr/>
            <p:nvPr/>
          </p:nvSpPr>
          <p:spPr>
            <a:xfrm>
              <a:off x="4701540" y="2991611"/>
              <a:ext cx="0" cy="1440180"/>
            </a:xfrm>
            <a:custGeom>
              <a:avLst/>
              <a:gdLst/>
              <a:ahLst/>
              <a:cxnLst/>
              <a:rect l="l" t="t" r="r" b="b"/>
              <a:pathLst>
                <a:path h="1440179">
                  <a:moveTo>
                    <a:pt x="0" y="0"/>
                  </a:moveTo>
                  <a:lnTo>
                    <a:pt x="0" y="1439697"/>
                  </a:lnTo>
                </a:path>
              </a:pathLst>
            </a:custGeom>
            <a:ln w="9525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15256" y="4393691"/>
              <a:ext cx="3683635" cy="76200"/>
            </a:xfrm>
            <a:custGeom>
              <a:avLst/>
              <a:gdLst/>
              <a:ahLst/>
              <a:cxnLst/>
              <a:rect l="l" t="t" r="r" b="b"/>
              <a:pathLst>
                <a:path w="3683634" h="76200">
                  <a:moveTo>
                    <a:pt x="3607435" y="0"/>
                  </a:moveTo>
                  <a:lnTo>
                    <a:pt x="3607435" y="76200"/>
                  </a:lnTo>
                  <a:lnTo>
                    <a:pt x="3670935" y="44450"/>
                  </a:lnTo>
                  <a:lnTo>
                    <a:pt x="3620262" y="44450"/>
                  </a:lnTo>
                  <a:lnTo>
                    <a:pt x="3620262" y="31750"/>
                  </a:lnTo>
                  <a:lnTo>
                    <a:pt x="3670935" y="31750"/>
                  </a:lnTo>
                  <a:lnTo>
                    <a:pt x="3607435" y="0"/>
                  </a:lnTo>
                  <a:close/>
                </a:path>
                <a:path w="3683634" h="76200">
                  <a:moveTo>
                    <a:pt x="360743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607435" y="44450"/>
                  </a:lnTo>
                  <a:lnTo>
                    <a:pt x="3607435" y="31750"/>
                  </a:lnTo>
                  <a:close/>
                </a:path>
                <a:path w="3683634" h="76200">
                  <a:moveTo>
                    <a:pt x="3670935" y="31750"/>
                  </a:moveTo>
                  <a:lnTo>
                    <a:pt x="3620262" y="31750"/>
                  </a:lnTo>
                  <a:lnTo>
                    <a:pt x="3620262" y="44450"/>
                  </a:lnTo>
                  <a:lnTo>
                    <a:pt x="3670935" y="44450"/>
                  </a:lnTo>
                  <a:lnTo>
                    <a:pt x="3683635" y="38100"/>
                  </a:lnTo>
                  <a:lnTo>
                    <a:pt x="3670935" y="31750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3665" y="3998785"/>
              <a:ext cx="113157" cy="11315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9245" y="3256597"/>
              <a:ext cx="113157" cy="1146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7885" y="3668077"/>
              <a:ext cx="113156" cy="11315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531358" y="3111245"/>
              <a:ext cx="1526540" cy="570865"/>
            </a:xfrm>
            <a:custGeom>
              <a:avLst/>
              <a:gdLst/>
              <a:ahLst/>
              <a:cxnLst/>
              <a:rect l="l" t="t" r="r" b="b"/>
              <a:pathLst>
                <a:path w="1526540" h="570864">
                  <a:moveTo>
                    <a:pt x="0" y="570611"/>
                  </a:moveTo>
                  <a:lnTo>
                    <a:pt x="1526159" y="0"/>
                  </a:lnTo>
                </a:path>
              </a:pathLst>
            </a:custGeom>
            <a:ln w="190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6685" y="3309937"/>
              <a:ext cx="158876" cy="14516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3445" y="3056953"/>
              <a:ext cx="113157" cy="11468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2493" y="3623881"/>
              <a:ext cx="113157" cy="11315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790815" y="4523028"/>
            <a:ext cx="3200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35" dirty="0">
                <a:latin typeface="Microsoft Sans Serif"/>
                <a:cs typeface="Microsoft Sans Serif"/>
              </a:rPr>
              <a:t>time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44561" y="1068400"/>
            <a:ext cx="1184275" cy="697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5B9BD4"/>
                </a:solidFill>
                <a:latin typeface="Arial MT"/>
                <a:cs typeface="Arial MT"/>
              </a:rPr>
              <a:t>Note:</a:t>
            </a:r>
            <a:r>
              <a:rPr sz="1100" spc="-30" dirty="0">
                <a:solidFill>
                  <a:srgbClr val="5B9BD4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B9BD4"/>
                </a:solidFill>
                <a:latin typeface="Arial MT"/>
                <a:cs typeface="Arial MT"/>
              </a:rPr>
              <a:t>good</a:t>
            </a:r>
            <a:r>
              <a:rPr sz="1100" spc="-40" dirty="0">
                <a:solidFill>
                  <a:srgbClr val="5B9BD4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B9BD4"/>
                </a:solidFill>
                <a:latin typeface="Arial MT"/>
                <a:cs typeface="Arial MT"/>
              </a:rPr>
              <a:t>idea</a:t>
            </a:r>
            <a:r>
              <a:rPr sz="1100" spc="-10" dirty="0">
                <a:solidFill>
                  <a:srgbClr val="5B9BD4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5B9BD4"/>
                </a:solidFill>
                <a:latin typeface="Arial MT"/>
                <a:cs typeface="Arial MT"/>
              </a:rPr>
              <a:t>to </a:t>
            </a:r>
            <a:r>
              <a:rPr sz="1100" dirty="0">
                <a:solidFill>
                  <a:srgbClr val="5B9BD4"/>
                </a:solidFill>
                <a:latin typeface="Arial MT"/>
                <a:cs typeface="Arial MT"/>
              </a:rPr>
              <a:t>include</a:t>
            </a:r>
            <a:r>
              <a:rPr sz="1100" spc="-45" dirty="0">
                <a:solidFill>
                  <a:srgbClr val="5B9BD4"/>
                </a:solidFill>
                <a:latin typeface="Arial MT"/>
                <a:cs typeface="Arial MT"/>
              </a:rPr>
              <a:t> </a:t>
            </a:r>
            <a:r>
              <a:rPr sz="1100" b="1" spc="-10" dirty="0">
                <a:solidFill>
                  <a:srgbClr val="5B9BD4"/>
                </a:solidFill>
                <a:latin typeface="Arial"/>
                <a:cs typeface="Arial"/>
              </a:rPr>
              <a:t>indicator </a:t>
            </a:r>
            <a:r>
              <a:rPr sz="1100" b="1" dirty="0">
                <a:solidFill>
                  <a:srgbClr val="5B9BD4"/>
                </a:solidFill>
                <a:latin typeface="Arial"/>
                <a:cs typeface="Arial"/>
              </a:rPr>
              <a:t>variable</a:t>
            </a:r>
            <a:r>
              <a:rPr sz="1100" b="1" spc="-2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5B9BD4"/>
                </a:solidFill>
                <a:latin typeface="Arial MT"/>
                <a:cs typeface="Arial MT"/>
              </a:rPr>
              <a:t>to</a:t>
            </a:r>
            <a:r>
              <a:rPr sz="1100" spc="-25" dirty="0">
                <a:solidFill>
                  <a:srgbClr val="5B9BD4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B9BD4"/>
                </a:solidFill>
                <a:latin typeface="Arial MT"/>
                <a:cs typeface="Arial MT"/>
              </a:rPr>
              <a:t>state</a:t>
            </a:r>
            <a:r>
              <a:rPr sz="1100" spc="-30" dirty="0">
                <a:solidFill>
                  <a:srgbClr val="5B9BD4"/>
                </a:solidFill>
                <a:latin typeface="Arial MT"/>
                <a:cs typeface="Arial MT"/>
              </a:rPr>
              <a:t> </a:t>
            </a:r>
            <a:r>
              <a:rPr sz="1100" spc="-25" dirty="0">
                <a:solidFill>
                  <a:srgbClr val="5B9BD4"/>
                </a:solidFill>
                <a:latin typeface="Arial MT"/>
                <a:cs typeface="Arial MT"/>
              </a:rPr>
              <a:t>if </a:t>
            </a:r>
            <a:r>
              <a:rPr sz="1100" dirty="0">
                <a:solidFill>
                  <a:srgbClr val="5B9BD4"/>
                </a:solidFill>
                <a:latin typeface="Arial MT"/>
                <a:cs typeface="Arial MT"/>
              </a:rPr>
              <a:t>value</a:t>
            </a:r>
            <a:r>
              <a:rPr sz="1100" spc="-30" dirty="0">
                <a:solidFill>
                  <a:srgbClr val="5B9BD4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B9BD4"/>
                </a:solidFill>
                <a:latin typeface="Arial MT"/>
                <a:cs typeface="Arial MT"/>
              </a:rPr>
              <a:t>was</a:t>
            </a:r>
            <a:r>
              <a:rPr sz="1100" spc="-35" dirty="0">
                <a:solidFill>
                  <a:srgbClr val="5B9BD4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B9BD4"/>
                </a:solidFill>
                <a:latin typeface="Arial MT"/>
                <a:cs typeface="Arial MT"/>
              </a:rPr>
              <a:t>imputed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36000" y="4458715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 MT"/>
                <a:cs typeface="Arial MT"/>
              </a:rPr>
              <a:t>71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Redundant</a:t>
            </a:r>
            <a:r>
              <a:rPr spc="-165" dirty="0"/>
              <a:t> </a:t>
            </a:r>
            <a:r>
              <a:rPr spc="85" dirty="0"/>
              <a:t>attributes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72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224530" cy="2194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10" dirty="0">
                <a:latin typeface="Arial MT"/>
                <a:cs typeface="Arial MT"/>
              </a:rPr>
              <a:t> example: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spcBef>
                <a:spcPts val="1440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Useless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attributes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Duplicated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attributes</a:t>
            </a:r>
            <a:endParaRPr sz="1400">
              <a:latin typeface="Arial MT"/>
              <a:cs typeface="Arial MT"/>
            </a:endParaRPr>
          </a:p>
          <a:p>
            <a:pPr marL="469900" marR="5080" indent="-317500">
              <a:lnSpc>
                <a:spcPts val="1510"/>
              </a:lnSpc>
              <a:spcBef>
                <a:spcPts val="110"/>
              </a:spcBef>
              <a:buChar char="●"/>
              <a:tabLst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Attributes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easily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derived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other </a:t>
            </a:r>
            <a:r>
              <a:rPr sz="1400" spc="-10" dirty="0">
                <a:latin typeface="Arial MT"/>
                <a:cs typeface="Arial MT"/>
              </a:rPr>
              <a:t>attributes</a:t>
            </a:r>
            <a:endParaRPr sz="1400">
              <a:latin typeface="Arial MT"/>
              <a:cs typeface="Arial MT"/>
            </a:endParaRPr>
          </a:p>
          <a:p>
            <a:pPr marL="12700" marR="57785">
              <a:lnSpc>
                <a:spcPts val="1510"/>
              </a:lnSpc>
              <a:spcBef>
                <a:spcPts val="1605"/>
              </a:spcBef>
            </a:pP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cause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problems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some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statistical </a:t>
            </a:r>
            <a:r>
              <a:rPr sz="1400" dirty="0">
                <a:latin typeface="Arial MT"/>
                <a:cs typeface="Arial MT"/>
              </a:rPr>
              <a:t>analysis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(e.g.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regression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models).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1400" dirty="0">
                <a:latin typeface="Arial MT"/>
                <a:cs typeface="Arial MT"/>
              </a:rPr>
              <a:t>Eliminate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redundancy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where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possible.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352861" y="1138237"/>
          <a:ext cx="4264024" cy="2176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2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2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2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2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3725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HUMAN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SEX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GENDER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HEIGHT</a:t>
                      </a:r>
                      <a:endParaRPr sz="1350">
                        <a:latin typeface="Consolas"/>
                        <a:cs typeface="Consolas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350" spc="-2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(ft)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HEIGHT</a:t>
                      </a:r>
                      <a:endParaRPr sz="1350">
                        <a:latin typeface="Consolas"/>
                        <a:cs typeface="Consolas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1350" spc="-2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(cm)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50" dirty="0">
                          <a:latin typeface="Consolas"/>
                          <a:cs typeface="Consolas"/>
                        </a:rPr>
                        <a:t>Y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50" dirty="0">
                          <a:latin typeface="Consolas"/>
                          <a:cs typeface="Consolas"/>
                        </a:rPr>
                        <a:t>M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0" dirty="0">
                          <a:latin typeface="Consolas"/>
                          <a:cs typeface="Consolas"/>
                        </a:rPr>
                        <a:t>male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5'9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175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50" dirty="0">
                          <a:latin typeface="Consolas"/>
                          <a:cs typeface="Consolas"/>
                        </a:rPr>
                        <a:t>Y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50" dirty="0">
                          <a:latin typeface="Consolas"/>
                          <a:cs typeface="Consolas"/>
                        </a:rPr>
                        <a:t>M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0" dirty="0">
                          <a:latin typeface="Consolas"/>
                          <a:cs typeface="Consolas"/>
                        </a:rPr>
                        <a:t>male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6'4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193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50" dirty="0">
                          <a:latin typeface="Consolas"/>
                          <a:cs typeface="Consolas"/>
                        </a:rPr>
                        <a:t>Y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50" dirty="0">
                          <a:latin typeface="Consolas"/>
                          <a:cs typeface="Consolas"/>
                        </a:rPr>
                        <a:t>F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10" dirty="0">
                          <a:latin typeface="Consolas"/>
                          <a:cs typeface="Consolas"/>
                        </a:rPr>
                        <a:t>female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0" dirty="0">
                          <a:latin typeface="Consolas"/>
                          <a:cs typeface="Consolas"/>
                        </a:rPr>
                        <a:t>5'10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178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50" dirty="0">
                          <a:latin typeface="Consolas"/>
                          <a:cs typeface="Consolas"/>
                        </a:rPr>
                        <a:t>Y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50" dirty="0">
                          <a:latin typeface="Consolas"/>
                          <a:cs typeface="Consolas"/>
                        </a:rPr>
                        <a:t>F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10" dirty="0">
                          <a:latin typeface="Consolas"/>
                          <a:cs typeface="Consolas"/>
                        </a:rPr>
                        <a:t>female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6'1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185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9083"/>
            <a:ext cx="884682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Inconsistent</a:t>
            </a:r>
            <a:r>
              <a:rPr spc="-160" dirty="0"/>
              <a:t> </a:t>
            </a:r>
            <a:r>
              <a:rPr dirty="0"/>
              <a:t>categories</a:t>
            </a:r>
            <a:r>
              <a:rPr spc="-140" dirty="0"/>
              <a:t> </a:t>
            </a:r>
            <a:r>
              <a:rPr spc="-10" dirty="0"/>
              <a:t>(nominal</a:t>
            </a:r>
            <a:r>
              <a:rPr spc="-155" dirty="0"/>
              <a:t> </a:t>
            </a:r>
            <a:r>
              <a:rPr spc="75" dirty="0"/>
              <a:t>attributes)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73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4041140" cy="1788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Ask</a:t>
            </a:r>
            <a:r>
              <a:rPr sz="1400" b="1" spc="1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10</a:t>
            </a:r>
            <a:r>
              <a:rPr sz="1400" b="1" spc="-3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different</a:t>
            </a:r>
            <a:r>
              <a:rPr sz="1400" b="1" spc="-5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people</a:t>
            </a:r>
            <a:r>
              <a:rPr sz="1400" b="1" spc="-4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to</a:t>
            </a:r>
            <a:r>
              <a:rPr sz="1400" b="1" spc="-2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do</a:t>
            </a:r>
            <a:r>
              <a:rPr sz="1400" b="1" spc="-2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the</a:t>
            </a:r>
            <a:r>
              <a:rPr sz="1400" b="1" spc="-2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same</a:t>
            </a:r>
            <a:r>
              <a:rPr sz="1400" b="1" spc="-1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task</a:t>
            </a:r>
            <a:r>
              <a:rPr sz="1400" b="1" spc="-4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5B9BD4"/>
                </a:solidFill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95"/>
              </a:lnSpc>
            </a:pP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they</a:t>
            </a:r>
            <a:r>
              <a:rPr sz="1400" b="1" spc="-5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will</a:t>
            </a:r>
            <a:r>
              <a:rPr sz="1400" b="1" spc="-5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do</a:t>
            </a:r>
            <a:r>
              <a:rPr sz="1400" b="1" spc="-3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it</a:t>
            </a:r>
            <a:r>
              <a:rPr sz="1400" b="1" spc="-4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11</a:t>
            </a:r>
            <a:r>
              <a:rPr sz="1400" b="1" spc="-3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different</a:t>
            </a:r>
            <a:r>
              <a:rPr sz="1400" b="1" spc="-6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5B9BD4"/>
                </a:solidFill>
                <a:latin typeface="Arial"/>
                <a:cs typeface="Arial"/>
              </a:rPr>
              <a:t>ways!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95"/>
              </a:lnSpc>
              <a:spcBef>
                <a:spcPts val="1440"/>
              </a:spcBef>
            </a:pP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example: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Misspellings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Inconsistent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spellings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Hyphenation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Inconsistent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case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Inconsistent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abbreviations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550" y="3147822"/>
            <a:ext cx="4081145" cy="81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Techniques: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Print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unique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vals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try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detect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outliers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and</a:t>
            </a:r>
            <a:endParaRPr sz="1400">
              <a:latin typeface="Arial MT"/>
              <a:cs typeface="Arial MT"/>
            </a:endParaRPr>
          </a:p>
          <a:p>
            <a:pPr marL="469900">
              <a:lnSpc>
                <a:spcPts val="1515"/>
              </a:lnSpc>
            </a:pPr>
            <a:r>
              <a:rPr sz="1400" spc="-10" dirty="0">
                <a:latin typeface="Arial MT"/>
                <a:cs typeface="Arial MT"/>
              </a:rPr>
              <a:t>splits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Normalize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case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spelling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1978" y="3515359"/>
            <a:ext cx="1968500" cy="428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85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Tools:</a:t>
            </a:r>
            <a:endParaRPr sz="1400">
              <a:latin typeface="Arial"/>
              <a:cs typeface="Arial"/>
            </a:endParaRPr>
          </a:p>
          <a:p>
            <a:pPr marL="469265" indent="-316865">
              <a:lnSpc>
                <a:spcPts val="158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Unix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Consolas"/>
                <a:cs typeface="Consolas"/>
              </a:rPr>
              <a:t>sort |</a:t>
            </a:r>
            <a:r>
              <a:rPr sz="1400" spc="-20" dirty="0">
                <a:latin typeface="Consolas"/>
                <a:cs typeface="Consolas"/>
              </a:rPr>
              <a:t> uniq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52186" y="3896055"/>
            <a:ext cx="2597785" cy="624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9565" indent="-316865">
              <a:lnSpc>
                <a:spcPts val="1595"/>
              </a:lnSpc>
              <a:spcBef>
                <a:spcPts val="105"/>
              </a:spcBef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Python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Consolas"/>
                <a:cs typeface="Consolas"/>
              </a:rPr>
              <a:t>sort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Consolas"/>
                <a:cs typeface="Consolas"/>
              </a:rPr>
              <a:t>set()</a:t>
            </a:r>
            <a:endParaRPr sz="1400">
              <a:latin typeface="Consolas"/>
              <a:cs typeface="Consolas"/>
            </a:endParaRPr>
          </a:p>
          <a:p>
            <a:pPr marL="329565" indent="-316865">
              <a:lnSpc>
                <a:spcPts val="1515"/>
              </a:lnSpc>
              <a:buFont typeface="Arial MT"/>
              <a:buChar char="●"/>
              <a:tabLst>
                <a:tab pos="329565" algn="l"/>
              </a:tabLst>
            </a:pPr>
            <a:r>
              <a:rPr sz="1400" dirty="0">
                <a:latin typeface="Consolas"/>
                <a:cs typeface="Consolas"/>
              </a:rPr>
              <a:t>str.lower,</a:t>
            </a:r>
            <a:r>
              <a:rPr sz="1400" spc="-65" dirty="0">
                <a:latin typeface="Consolas"/>
                <a:cs typeface="Consolas"/>
              </a:rPr>
              <a:t> </a:t>
            </a:r>
            <a:r>
              <a:rPr sz="1400" spc="-10" dirty="0">
                <a:latin typeface="Consolas"/>
                <a:cs typeface="Consolas"/>
              </a:rPr>
              <a:t>str.replace,</a:t>
            </a:r>
            <a:endParaRPr sz="1400">
              <a:latin typeface="Consolas"/>
              <a:cs typeface="Consolas"/>
            </a:endParaRPr>
          </a:p>
          <a:p>
            <a:pPr marL="329565" indent="-316865">
              <a:lnSpc>
                <a:spcPts val="1595"/>
              </a:lnSpc>
              <a:buChar char="●"/>
              <a:tabLst>
                <a:tab pos="329565" algn="l"/>
              </a:tabLst>
            </a:pPr>
            <a:r>
              <a:rPr sz="1400" dirty="0">
                <a:latin typeface="Arial MT"/>
                <a:cs typeface="Arial MT"/>
              </a:rPr>
              <a:t>Regular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expressions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(</a:t>
            </a:r>
            <a:r>
              <a:rPr sz="1400" spc="-20" dirty="0">
                <a:latin typeface="Consolas"/>
                <a:cs typeface="Consolas"/>
              </a:rPr>
              <a:t>re</a:t>
            </a:r>
            <a:r>
              <a:rPr sz="1400" spc="-20" dirty="0"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968938" y="1280858"/>
          <a:ext cx="3066414" cy="1978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4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GENDER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10" dirty="0">
                          <a:solidFill>
                            <a:srgbClr val="FFFFFF"/>
                          </a:solidFill>
                          <a:latin typeface="Consolas"/>
                          <a:cs typeface="Consolas"/>
                        </a:rPr>
                        <a:t>STATE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0" dirty="0">
                          <a:latin typeface="Consolas"/>
                          <a:cs typeface="Consolas"/>
                        </a:rPr>
                        <a:t>Male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5" dirty="0">
                          <a:latin typeface="Consolas"/>
                          <a:cs typeface="Consolas"/>
                        </a:rPr>
                        <a:t>NY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0" dirty="0">
                          <a:latin typeface="Consolas"/>
                          <a:cs typeface="Consolas"/>
                        </a:rPr>
                        <a:t>male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dirty="0">
                          <a:latin typeface="Consolas"/>
                          <a:cs typeface="Consolas"/>
                        </a:rPr>
                        <a:t>New</a:t>
                      </a:r>
                      <a:r>
                        <a:rPr sz="1350" spc="-15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350" spc="-20" dirty="0">
                          <a:latin typeface="Consolas"/>
                          <a:cs typeface="Consolas"/>
                        </a:rPr>
                        <a:t>York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50" dirty="0">
                          <a:latin typeface="Consolas"/>
                          <a:cs typeface="Consolas"/>
                        </a:rPr>
                        <a:t>F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10" dirty="0">
                          <a:latin typeface="Consolas"/>
                          <a:cs typeface="Consolas"/>
                        </a:rPr>
                        <a:t>"New-york"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spc="-20" dirty="0">
                          <a:latin typeface="Consolas"/>
                          <a:cs typeface="Consolas"/>
                        </a:rPr>
                        <a:t>fem.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350" dirty="0">
                          <a:latin typeface="Consolas"/>
                          <a:cs typeface="Consolas"/>
                        </a:rPr>
                        <a:t>Califrnia,</a:t>
                      </a:r>
                      <a:r>
                        <a:rPr sz="1350" spc="-40" dirty="0">
                          <a:latin typeface="Consolas"/>
                          <a:cs typeface="Consolas"/>
                        </a:rPr>
                        <a:t> </a:t>
                      </a:r>
                      <a:r>
                        <a:rPr sz="1350" spc="-25" dirty="0">
                          <a:latin typeface="Consolas"/>
                          <a:cs typeface="Consolas"/>
                        </a:rPr>
                        <a:t>USA</a:t>
                      </a:r>
                      <a:endParaRPr sz="1350">
                        <a:latin typeface="Consolas"/>
                        <a:cs typeface="Consolas"/>
                      </a:endParaRPr>
                    </a:p>
                  </a:txBody>
                  <a:tcPr marL="0" marR="0" marT="8191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Dates</a:t>
            </a:r>
            <a:r>
              <a:rPr spc="-50" dirty="0"/>
              <a:t> </a:t>
            </a:r>
            <a:r>
              <a:rPr spc="-40" dirty="0"/>
              <a:t>and</a:t>
            </a:r>
            <a:r>
              <a:rPr spc="-65" dirty="0"/>
              <a:t> </a:t>
            </a:r>
            <a:r>
              <a:rPr spc="-10" dirty="0"/>
              <a:t>times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616960" cy="2252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Huge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variation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ways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dates,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times,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and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timestamps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represented.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Arial MT"/>
              <a:cs typeface="Arial MT"/>
            </a:endParaRPr>
          </a:p>
          <a:p>
            <a:pPr marL="12700" marR="46990">
              <a:lnSpc>
                <a:spcPts val="1510"/>
              </a:lnSpc>
            </a:pP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cleaning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should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standardize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single format.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400" dirty="0">
                <a:latin typeface="Arial MT"/>
                <a:cs typeface="Arial MT"/>
              </a:rPr>
              <a:t>Preferably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include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timezone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spc="-10" dirty="0">
                <a:latin typeface="Arial MT"/>
                <a:cs typeface="Arial MT"/>
              </a:rPr>
              <a:t>information.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400" dirty="0">
                <a:latin typeface="Arial MT"/>
                <a:cs typeface="Arial MT"/>
              </a:rPr>
              <a:t>Standard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plain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text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format: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ISO8601</a:t>
            </a:r>
            <a:endParaRPr sz="1400">
              <a:latin typeface="Arial MT"/>
              <a:cs typeface="Arial MT"/>
            </a:endParaRPr>
          </a:p>
          <a:p>
            <a:pPr marL="469265" indent="-342265">
              <a:lnSpc>
                <a:spcPct val="100000"/>
              </a:lnSpc>
              <a:spcBef>
                <a:spcPts val="1330"/>
              </a:spcBef>
              <a:buChar char="●"/>
              <a:tabLst>
                <a:tab pos="469265" algn="l"/>
              </a:tabLst>
            </a:pPr>
            <a:r>
              <a:rPr sz="1800" spc="-10" dirty="0">
                <a:solidFill>
                  <a:srgbClr val="6AA84F"/>
                </a:solidFill>
                <a:latin typeface="Consolas"/>
                <a:cs typeface="Consolas"/>
              </a:rPr>
              <a:t>2016-10-10</a:t>
            </a:r>
            <a:r>
              <a:rPr sz="1800" spc="-10" dirty="0">
                <a:latin typeface="Consolas"/>
                <a:cs typeface="Consolas"/>
              </a:rPr>
              <a:t>T</a:t>
            </a:r>
            <a:r>
              <a:rPr sz="1800" spc="-10" dirty="0">
                <a:solidFill>
                  <a:srgbClr val="0000FF"/>
                </a:solidFill>
                <a:latin typeface="Consolas"/>
                <a:cs typeface="Consolas"/>
              </a:rPr>
              <a:t>16:04:07</a:t>
            </a:r>
            <a:r>
              <a:rPr sz="1800" spc="-10" dirty="0">
                <a:latin typeface="Consolas"/>
                <a:cs typeface="Consolas"/>
              </a:rPr>
              <a:t>+</a:t>
            </a:r>
            <a:r>
              <a:rPr sz="1800" spc="-10" dirty="0">
                <a:solidFill>
                  <a:srgbClr val="A64D79"/>
                </a:solidFill>
                <a:latin typeface="Consolas"/>
                <a:cs typeface="Consolas"/>
              </a:rPr>
              <a:t>00:00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2352" y="920496"/>
            <a:ext cx="3328415" cy="351332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74</a:t>
            </a:fld>
            <a:endParaRPr spc="-25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Parsing</a:t>
            </a:r>
            <a:r>
              <a:rPr spc="-100" dirty="0"/>
              <a:t> </a:t>
            </a:r>
            <a:r>
              <a:rPr dirty="0"/>
              <a:t>dates</a:t>
            </a:r>
            <a:r>
              <a:rPr spc="-120" dirty="0"/>
              <a:t> </a:t>
            </a:r>
            <a:r>
              <a:rPr spc="-20" dirty="0"/>
              <a:t>and</a:t>
            </a:r>
            <a:r>
              <a:rPr spc="-110" dirty="0"/>
              <a:t> </a:t>
            </a:r>
            <a:r>
              <a:rPr spc="-10" dirty="0"/>
              <a:t>times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Arial"/>
                <a:cs typeface="Arial"/>
              </a:rPr>
              <a:t>Python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standard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library: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200" dirty="0">
                <a:latin typeface="Consolas"/>
                <a:cs typeface="Consolas"/>
              </a:rPr>
              <a:t>datetime.</a:t>
            </a:r>
            <a:r>
              <a:rPr sz="1200" b="1" dirty="0">
                <a:latin typeface="Consolas"/>
                <a:cs typeface="Consolas"/>
              </a:rPr>
              <a:t>strptime</a:t>
            </a:r>
            <a:r>
              <a:rPr sz="1200" dirty="0">
                <a:latin typeface="Consolas"/>
                <a:cs typeface="Consolas"/>
              </a:rPr>
              <a:t>(str,</a:t>
            </a:r>
            <a:r>
              <a:rPr sz="1200" spc="-105" dirty="0">
                <a:latin typeface="Consolas"/>
                <a:cs typeface="Consolas"/>
              </a:rPr>
              <a:t> </a:t>
            </a:r>
            <a:r>
              <a:rPr sz="1200" spc="-20" dirty="0">
                <a:latin typeface="Consolas"/>
                <a:cs typeface="Consolas"/>
              </a:rPr>
              <a:t>fmt)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Consolas"/>
              <a:cs typeface="Consolas"/>
            </a:endParaRPr>
          </a:p>
          <a:p>
            <a:pPr marL="12700">
              <a:lnSpc>
                <a:spcPts val="1595"/>
              </a:lnSpc>
            </a:pPr>
            <a:r>
              <a:rPr b="1" dirty="0">
                <a:latin typeface="Arial"/>
                <a:cs typeface="Arial"/>
              </a:rPr>
              <a:t>The</a:t>
            </a:r>
            <a:r>
              <a:rPr b="1" spc="10" dirty="0">
                <a:latin typeface="Arial"/>
                <a:cs typeface="Arial"/>
              </a:rPr>
              <a:t> </a:t>
            </a:r>
            <a:r>
              <a:rPr b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parsedatetime</a:t>
            </a:r>
            <a:r>
              <a:rPr b="1" spc="-1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library:</a:t>
            </a:r>
          </a:p>
          <a:p>
            <a:pPr marL="12700">
              <a:lnSpc>
                <a:spcPts val="1595"/>
              </a:lnSpc>
            </a:pPr>
            <a:r>
              <a:rPr dirty="0"/>
              <a:t>Will</a:t>
            </a:r>
            <a:r>
              <a:rPr spc="-25" dirty="0"/>
              <a:t> </a:t>
            </a:r>
            <a:r>
              <a:rPr dirty="0"/>
              <a:t>parse</a:t>
            </a:r>
            <a:r>
              <a:rPr spc="-35" dirty="0"/>
              <a:t> </a:t>
            </a:r>
            <a:r>
              <a:rPr dirty="0"/>
              <a:t>almost</a:t>
            </a:r>
            <a:r>
              <a:rPr spc="-35" dirty="0"/>
              <a:t> </a:t>
            </a:r>
            <a:r>
              <a:rPr spc="-10" dirty="0"/>
              <a:t>anything!</a:t>
            </a:r>
          </a:p>
          <a:p>
            <a:pPr marL="12700">
              <a:lnSpc>
                <a:spcPts val="1255"/>
              </a:lnSpc>
              <a:spcBef>
                <a:spcPts val="1440"/>
              </a:spcBef>
            </a:pPr>
            <a:r>
              <a:rPr sz="1100" dirty="0">
                <a:solidFill>
                  <a:srgbClr val="000087"/>
                </a:solidFill>
                <a:latin typeface="Consolas"/>
                <a:cs typeface="Consolas"/>
              </a:rPr>
              <a:t>import</a:t>
            </a:r>
            <a:r>
              <a:rPr sz="1100" spc="-30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parsedatetime</a:t>
            </a:r>
            <a:endParaRPr sz="1100">
              <a:latin typeface="Consolas"/>
              <a:cs typeface="Consolas"/>
            </a:endParaRPr>
          </a:p>
          <a:p>
            <a:pPr marL="12700" marR="1385570">
              <a:lnSpc>
                <a:spcPts val="1190"/>
              </a:lnSpc>
              <a:spcBef>
                <a:spcPts val="85"/>
              </a:spcBef>
            </a:pPr>
            <a:r>
              <a:rPr sz="1100" dirty="0">
                <a:latin typeface="Consolas"/>
                <a:cs typeface="Consolas"/>
              </a:rPr>
              <a:t>cal</a:t>
            </a:r>
            <a:r>
              <a:rPr sz="1100" spc="-15" dirty="0">
                <a:latin typeface="Consolas"/>
                <a:cs typeface="Consolas"/>
              </a:rPr>
              <a:t> </a:t>
            </a:r>
            <a:r>
              <a:rPr sz="110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1100" spc="-15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parsedatetime</a:t>
            </a:r>
            <a:r>
              <a:rPr sz="11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1100" b="1" spc="-10" dirty="0">
                <a:solidFill>
                  <a:srgbClr val="660066"/>
                </a:solidFill>
                <a:latin typeface="Consolas"/>
                <a:cs typeface="Consolas"/>
              </a:rPr>
              <a:t>Calendar</a:t>
            </a:r>
            <a:r>
              <a:rPr sz="1100" spc="-10" dirty="0">
                <a:solidFill>
                  <a:srgbClr val="666600"/>
                </a:solidFill>
                <a:latin typeface="Consolas"/>
                <a:cs typeface="Consolas"/>
              </a:rPr>
              <a:t>() </a:t>
            </a:r>
            <a:r>
              <a:rPr sz="1100" spc="-10" dirty="0">
                <a:latin typeface="Consolas"/>
                <a:cs typeface="Consolas"/>
              </a:rPr>
              <a:t>cal</a:t>
            </a:r>
            <a:r>
              <a:rPr sz="11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1100" b="1" spc="-10" dirty="0">
                <a:latin typeface="Consolas"/>
                <a:cs typeface="Consolas"/>
              </a:rPr>
              <a:t>parse</a:t>
            </a:r>
            <a:r>
              <a:rPr sz="11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1100" spc="-10" dirty="0">
                <a:solidFill>
                  <a:srgbClr val="008700"/>
                </a:solidFill>
                <a:latin typeface="Consolas"/>
                <a:cs typeface="Consolas"/>
              </a:rPr>
              <a:t>"tomorrow")</a:t>
            </a:r>
            <a:endParaRPr sz="11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1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1100">
              <a:latin typeface="Consolas"/>
              <a:cs typeface="Consolas"/>
            </a:endParaRPr>
          </a:p>
          <a:p>
            <a:pPr marL="12700">
              <a:lnSpc>
                <a:spcPts val="1595"/>
              </a:lnSpc>
            </a:pPr>
            <a:r>
              <a:rPr dirty="0"/>
              <a:t>Also</a:t>
            </a:r>
            <a:r>
              <a:rPr spc="-30" dirty="0"/>
              <a:t> </a:t>
            </a:r>
            <a:r>
              <a:rPr dirty="0"/>
              <a:t>consider</a:t>
            </a:r>
            <a:r>
              <a:rPr spc="-55" dirty="0"/>
              <a:t> </a:t>
            </a:r>
            <a:r>
              <a:rPr dirty="0"/>
              <a:t>using</a:t>
            </a:r>
            <a:r>
              <a:rPr spc="-25" dirty="0"/>
              <a:t> </a:t>
            </a:r>
            <a:r>
              <a:rPr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arrow</a:t>
            </a:r>
            <a:r>
              <a:rPr spc="-35" dirty="0">
                <a:solidFill>
                  <a:srgbClr val="0462C1"/>
                </a:solidFill>
              </a:rPr>
              <a:t> </a:t>
            </a:r>
            <a:r>
              <a:rPr dirty="0"/>
              <a:t>library</a:t>
            </a:r>
            <a:r>
              <a:rPr spc="-35" dirty="0"/>
              <a:t> </a:t>
            </a:r>
            <a:r>
              <a:rPr dirty="0"/>
              <a:t>if</a:t>
            </a:r>
            <a:r>
              <a:rPr spc="-25" dirty="0"/>
              <a:t> </a:t>
            </a:r>
            <a:r>
              <a:rPr dirty="0"/>
              <a:t>you</a:t>
            </a:r>
            <a:r>
              <a:rPr spc="-10" dirty="0"/>
              <a:t> </a:t>
            </a:r>
            <a:r>
              <a:rPr dirty="0"/>
              <a:t>do</a:t>
            </a:r>
            <a:r>
              <a:rPr spc="-3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25" dirty="0"/>
              <a:t>lot</a:t>
            </a:r>
          </a:p>
          <a:p>
            <a:pPr marL="12700">
              <a:lnSpc>
                <a:spcPts val="1595"/>
              </a:lnSpc>
            </a:pPr>
            <a:r>
              <a:rPr dirty="0"/>
              <a:t>of</a:t>
            </a:r>
            <a:r>
              <a:rPr spc="-25" dirty="0"/>
              <a:t> </a:t>
            </a:r>
            <a:r>
              <a:rPr dirty="0"/>
              <a:t>date</a:t>
            </a:r>
            <a:r>
              <a:rPr spc="-3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time</a:t>
            </a:r>
            <a:r>
              <a:rPr spc="-25" dirty="0"/>
              <a:t> </a:t>
            </a:r>
            <a:r>
              <a:rPr spc="-10" dirty="0"/>
              <a:t>manipulation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991417" y="1033462"/>
          <a:ext cx="3788410" cy="3429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Input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Parse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19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November</a:t>
                      </a:r>
                      <a:r>
                        <a:rPr sz="1000" spc="7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20" dirty="0">
                          <a:latin typeface="Microsoft Sans Serif"/>
                          <a:cs typeface="Microsoft Sans Serif"/>
                        </a:rPr>
                        <a:t>1975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Wed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Nov</a:t>
                      </a:r>
                      <a:r>
                        <a:rPr sz="10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19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08:41:38</a:t>
                      </a:r>
                      <a:r>
                        <a:rPr sz="1000" spc="-20" dirty="0">
                          <a:latin typeface="Microsoft Sans Serif"/>
                          <a:cs typeface="Microsoft Sans Serif"/>
                        </a:rPr>
                        <a:t> 1975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19</a:t>
                      </a:r>
                      <a:r>
                        <a:rPr sz="10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November</a:t>
                      </a:r>
                      <a:r>
                        <a:rPr sz="1000" spc="7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75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Wed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Nov</a:t>
                      </a:r>
                      <a:r>
                        <a:rPr sz="10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19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08:41:38</a:t>
                      </a:r>
                      <a:r>
                        <a:rPr sz="1000" spc="-20" dirty="0">
                          <a:latin typeface="Microsoft Sans Serif"/>
                          <a:cs typeface="Microsoft Sans Serif"/>
                        </a:rPr>
                        <a:t> 1975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19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Nov 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75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Wed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Nov</a:t>
                      </a:r>
                      <a:r>
                        <a:rPr sz="10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19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08:41:38</a:t>
                      </a:r>
                      <a:r>
                        <a:rPr sz="1000" spc="-20" dirty="0">
                          <a:latin typeface="Microsoft Sans Serif"/>
                          <a:cs typeface="Microsoft Sans Serif"/>
                        </a:rPr>
                        <a:t> 1975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spc="35" dirty="0">
                          <a:latin typeface="Microsoft Sans Serif"/>
                          <a:cs typeface="Microsoft Sans Serif"/>
                        </a:rPr>
                        <a:t>tomorrow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Tue</a:t>
                      </a:r>
                      <a:r>
                        <a:rPr sz="10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Jun</a:t>
                      </a:r>
                      <a:r>
                        <a:rPr sz="10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21</a:t>
                      </a:r>
                      <a:r>
                        <a:rPr sz="10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09:00:00</a:t>
                      </a:r>
                      <a:r>
                        <a:rPr sz="1000" spc="-20" dirty="0">
                          <a:latin typeface="Microsoft Sans Serif"/>
                          <a:cs typeface="Microsoft Sans Serif"/>
                        </a:rPr>
                        <a:t> 2016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yesterday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spc="-35" dirty="0">
                          <a:latin typeface="Microsoft Sans Serif"/>
                          <a:cs typeface="Microsoft Sans Serif"/>
                        </a:rPr>
                        <a:t>Sun</a:t>
                      </a:r>
                      <a:r>
                        <a:rPr sz="10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Jun</a:t>
                      </a:r>
                      <a:r>
                        <a:rPr sz="10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19</a:t>
                      </a:r>
                      <a:r>
                        <a:rPr sz="10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09:00:00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20" dirty="0">
                          <a:latin typeface="Microsoft Sans Serif"/>
                          <a:cs typeface="Microsoft Sans Serif"/>
                        </a:rPr>
                        <a:t>2016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10</a:t>
                      </a:r>
                      <a:r>
                        <a:rPr sz="1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minutes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50" dirty="0">
                          <a:latin typeface="Microsoft Sans Serif"/>
                          <a:cs typeface="Microsoft Sans Serif"/>
                        </a:rPr>
                        <a:t>from</a:t>
                      </a:r>
                      <a:r>
                        <a:rPr sz="1000" spc="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now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Mon</a:t>
                      </a:r>
                      <a:r>
                        <a:rPr sz="10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Jun</a:t>
                      </a:r>
                      <a:r>
                        <a:rPr sz="10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20</a:t>
                      </a:r>
                      <a:r>
                        <a:rPr sz="10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08:51:38 </a:t>
                      </a:r>
                      <a:r>
                        <a:rPr sz="1000" spc="-20" dirty="0">
                          <a:latin typeface="Microsoft Sans Serif"/>
                          <a:cs typeface="Microsoft Sans Serif"/>
                        </a:rPr>
                        <a:t>2016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144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1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50" dirty="0">
                          <a:latin typeface="Microsoft Sans Serif"/>
                          <a:cs typeface="Microsoft Sans Serif"/>
                        </a:rPr>
                        <a:t>first</a:t>
                      </a:r>
                      <a:r>
                        <a:rPr sz="10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70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10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January,</a:t>
                      </a:r>
                      <a:r>
                        <a:rPr sz="10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20" dirty="0">
                          <a:latin typeface="Microsoft Sans Serif"/>
                          <a:cs typeface="Microsoft Sans Serif"/>
                        </a:rPr>
                        <a:t>2001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Mon</a:t>
                      </a:r>
                      <a:r>
                        <a:rPr sz="10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Jan</a:t>
                      </a:r>
                      <a:r>
                        <a:rPr sz="10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10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08:41:38</a:t>
                      </a:r>
                      <a:r>
                        <a:rPr sz="1000" spc="-20" dirty="0">
                          <a:latin typeface="Microsoft Sans Serif"/>
                          <a:cs typeface="Microsoft Sans Serif"/>
                        </a:rPr>
                        <a:t> 2001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3</a:t>
                      </a:r>
                      <a:r>
                        <a:rPr sz="10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days</a:t>
                      </a:r>
                      <a:r>
                        <a:rPr sz="10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ago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Fri</a:t>
                      </a:r>
                      <a:r>
                        <a:rPr sz="10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Jun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17</a:t>
                      </a:r>
                      <a:r>
                        <a:rPr sz="10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08:41:38</a:t>
                      </a:r>
                      <a:r>
                        <a:rPr sz="1000" spc="-20" dirty="0">
                          <a:latin typeface="Microsoft Sans Serif"/>
                          <a:cs typeface="Microsoft Sans Serif"/>
                        </a:rPr>
                        <a:t> 2016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706751" y="1899539"/>
            <a:ext cx="2910205" cy="587375"/>
          </a:xfrm>
          <a:custGeom>
            <a:avLst/>
            <a:gdLst/>
            <a:ahLst/>
            <a:cxnLst/>
            <a:rect l="l" t="t" r="r" b="b"/>
            <a:pathLst>
              <a:path w="2910204" h="587375">
                <a:moveTo>
                  <a:pt x="1803527" y="0"/>
                </a:moveTo>
                <a:lnTo>
                  <a:pt x="1703704" y="2540"/>
                </a:lnTo>
                <a:lnTo>
                  <a:pt x="1602994" y="9017"/>
                </a:lnTo>
                <a:lnTo>
                  <a:pt x="1501775" y="19304"/>
                </a:lnTo>
                <a:lnTo>
                  <a:pt x="1400175" y="33019"/>
                </a:lnTo>
                <a:lnTo>
                  <a:pt x="1298448" y="50292"/>
                </a:lnTo>
                <a:lnTo>
                  <a:pt x="1196848" y="70866"/>
                </a:lnTo>
                <a:lnTo>
                  <a:pt x="1095756" y="94615"/>
                </a:lnTo>
                <a:lnTo>
                  <a:pt x="995172" y="121285"/>
                </a:lnTo>
                <a:lnTo>
                  <a:pt x="895476" y="150875"/>
                </a:lnTo>
                <a:lnTo>
                  <a:pt x="796925" y="183134"/>
                </a:lnTo>
                <a:lnTo>
                  <a:pt x="699770" y="218059"/>
                </a:lnTo>
                <a:lnTo>
                  <a:pt x="604012" y="255269"/>
                </a:lnTo>
                <a:lnTo>
                  <a:pt x="510286" y="294767"/>
                </a:lnTo>
                <a:lnTo>
                  <a:pt x="418592" y="336423"/>
                </a:lnTo>
                <a:lnTo>
                  <a:pt x="329184" y="380111"/>
                </a:lnTo>
                <a:lnTo>
                  <a:pt x="242443" y="425577"/>
                </a:lnTo>
                <a:lnTo>
                  <a:pt x="158369" y="472694"/>
                </a:lnTo>
                <a:lnTo>
                  <a:pt x="77469" y="521335"/>
                </a:lnTo>
                <a:lnTo>
                  <a:pt x="0" y="571246"/>
                </a:lnTo>
                <a:lnTo>
                  <a:pt x="10413" y="587248"/>
                </a:lnTo>
                <a:lnTo>
                  <a:pt x="87756" y="537337"/>
                </a:lnTo>
                <a:lnTo>
                  <a:pt x="168275" y="489077"/>
                </a:lnTo>
                <a:lnTo>
                  <a:pt x="251713" y="442213"/>
                </a:lnTo>
                <a:lnTo>
                  <a:pt x="338074" y="397002"/>
                </a:lnTo>
                <a:lnTo>
                  <a:pt x="426974" y="353568"/>
                </a:lnTo>
                <a:lnTo>
                  <a:pt x="518160" y="312166"/>
                </a:lnTo>
                <a:lnTo>
                  <a:pt x="611504" y="272796"/>
                </a:lnTo>
                <a:lnTo>
                  <a:pt x="706627" y="235838"/>
                </a:lnTo>
                <a:lnTo>
                  <a:pt x="803401" y="201168"/>
                </a:lnTo>
                <a:lnTo>
                  <a:pt x="901446" y="169037"/>
                </a:lnTo>
                <a:lnTo>
                  <a:pt x="1000633" y="139573"/>
                </a:lnTo>
                <a:lnTo>
                  <a:pt x="1100709" y="112903"/>
                </a:lnTo>
                <a:lnTo>
                  <a:pt x="1201293" y="89408"/>
                </a:lnTo>
                <a:lnTo>
                  <a:pt x="1302258" y="68961"/>
                </a:lnTo>
                <a:lnTo>
                  <a:pt x="1403350" y="51816"/>
                </a:lnTo>
                <a:lnTo>
                  <a:pt x="1504314" y="38100"/>
                </a:lnTo>
                <a:lnTo>
                  <a:pt x="1604899" y="27940"/>
                </a:lnTo>
                <a:lnTo>
                  <a:pt x="1704975" y="21590"/>
                </a:lnTo>
                <a:lnTo>
                  <a:pt x="1804035" y="19050"/>
                </a:lnTo>
                <a:lnTo>
                  <a:pt x="2107437" y="19050"/>
                </a:lnTo>
                <a:lnTo>
                  <a:pt x="2095881" y="17272"/>
                </a:lnTo>
                <a:lnTo>
                  <a:pt x="1999869" y="7238"/>
                </a:lnTo>
                <a:lnTo>
                  <a:pt x="1902460" y="1524"/>
                </a:lnTo>
                <a:lnTo>
                  <a:pt x="1803527" y="0"/>
                </a:lnTo>
                <a:close/>
              </a:path>
              <a:path w="2910204" h="587375">
                <a:moveTo>
                  <a:pt x="2847587" y="352713"/>
                </a:moveTo>
                <a:lnTo>
                  <a:pt x="2828163" y="373761"/>
                </a:lnTo>
                <a:lnTo>
                  <a:pt x="2909951" y="397510"/>
                </a:lnTo>
                <a:lnTo>
                  <a:pt x="2896291" y="361315"/>
                </a:lnTo>
                <a:lnTo>
                  <a:pt x="2856865" y="361315"/>
                </a:lnTo>
                <a:lnTo>
                  <a:pt x="2847587" y="352713"/>
                </a:lnTo>
                <a:close/>
              </a:path>
              <a:path w="2910204" h="587375">
                <a:moveTo>
                  <a:pt x="2860498" y="338723"/>
                </a:moveTo>
                <a:lnTo>
                  <a:pt x="2847587" y="352713"/>
                </a:lnTo>
                <a:lnTo>
                  <a:pt x="2856865" y="361315"/>
                </a:lnTo>
                <a:lnTo>
                  <a:pt x="2869819" y="347344"/>
                </a:lnTo>
                <a:lnTo>
                  <a:pt x="2860498" y="338723"/>
                </a:lnTo>
                <a:close/>
              </a:path>
              <a:path w="2910204" h="587375">
                <a:moveTo>
                  <a:pt x="2879852" y="317754"/>
                </a:moveTo>
                <a:lnTo>
                  <a:pt x="2860498" y="338723"/>
                </a:lnTo>
                <a:lnTo>
                  <a:pt x="2869819" y="347344"/>
                </a:lnTo>
                <a:lnTo>
                  <a:pt x="2856865" y="361315"/>
                </a:lnTo>
                <a:lnTo>
                  <a:pt x="2896291" y="361315"/>
                </a:lnTo>
                <a:lnTo>
                  <a:pt x="2879852" y="317754"/>
                </a:lnTo>
                <a:close/>
              </a:path>
              <a:path w="2910204" h="587375">
                <a:moveTo>
                  <a:pt x="2107437" y="19050"/>
                </a:moveTo>
                <a:lnTo>
                  <a:pt x="1804035" y="19050"/>
                </a:lnTo>
                <a:lnTo>
                  <a:pt x="1902206" y="20447"/>
                </a:lnTo>
                <a:lnTo>
                  <a:pt x="1998852" y="26162"/>
                </a:lnTo>
                <a:lnTo>
                  <a:pt x="2093849" y="36194"/>
                </a:lnTo>
                <a:lnTo>
                  <a:pt x="2187066" y="50546"/>
                </a:lnTo>
                <a:lnTo>
                  <a:pt x="2278253" y="69596"/>
                </a:lnTo>
                <a:lnTo>
                  <a:pt x="2367026" y="93344"/>
                </a:lnTo>
                <a:lnTo>
                  <a:pt x="2453386" y="122047"/>
                </a:lnTo>
                <a:lnTo>
                  <a:pt x="2536698" y="155702"/>
                </a:lnTo>
                <a:lnTo>
                  <a:pt x="2617089" y="194563"/>
                </a:lnTo>
                <a:lnTo>
                  <a:pt x="2694178" y="238760"/>
                </a:lnTo>
                <a:lnTo>
                  <a:pt x="2767838" y="288290"/>
                </a:lnTo>
                <a:lnTo>
                  <a:pt x="2837688" y="343535"/>
                </a:lnTo>
                <a:lnTo>
                  <a:pt x="2847587" y="352713"/>
                </a:lnTo>
                <a:lnTo>
                  <a:pt x="2860498" y="338723"/>
                </a:lnTo>
                <a:lnTo>
                  <a:pt x="2778506" y="272542"/>
                </a:lnTo>
                <a:lnTo>
                  <a:pt x="2703703" y="222123"/>
                </a:lnTo>
                <a:lnTo>
                  <a:pt x="2625344" y="177419"/>
                </a:lnTo>
                <a:lnTo>
                  <a:pt x="2543810" y="138049"/>
                </a:lnTo>
                <a:lnTo>
                  <a:pt x="2459354" y="104012"/>
                </a:lnTo>
                <a:lnTo>
                  <a:pt x="2371979" y="74930"/>
                </a:lnTo>
                <a:lnTo>
                  <a:pt x="2282063" y="51054"/>
                </a:lnTo>
                <a:lnTo>
                  <a:pt x="2189988" y="31750"/>
                </a:lnTo>
                <a:lnTo>
                  <a:pt x="2107437" y="19050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75</a:t>
            </a:fld>
            <a:endParaRPr spc="-25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Outliers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829685" cy="2974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points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extremely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unlikely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under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the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distribution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(far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other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points).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400" spc="-10" dirty="0">
                <a:latin typeface="Arial MT"/>
                <a:cs typeface="Arial MT"/>
              </a:rPr>
              <a:t>Causes: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spcBef>
                <a:spcPts val="1430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Measurement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error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Recording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error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Statistical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anomalies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(may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interesting!)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●"/>
            </a:pPr>
            <a:endParaRPr sz="1400">
              <a:latin typeface="Arial MT"/>
              <a:cs typeface="Arial MT"/>
            </a:endParaRPr>
          </a:p>
          <a:p>
            <a:pPr marL="12700" marR="473709">
              <a:lnSpc>
                <a:spcPts val="151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Often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you'll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want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identify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outliers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prior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to </a:t>
            </a:r>
            <a:r>
              <a:rPr sz="1400" dirty="0">
                <a:latin typeface="Arial MT"/>
                <a:cs typeface="Arial MT"/>
              </a:rPr>
              <a:t>further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analysis.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spcBef>
                <a:spcPts val="1420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Measure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quantity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outliers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Label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outliers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Completely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remove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outliers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32350" y="1648752"/>
            <a:ext cx="3567429" cy="2035175"/>
            <a:chOff x="4932350" y="1648752"/>
            <a:chExt cx="3567429" cy="20351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2350" y="1648752"/>
              <a:ext cx="3567046" cy="20350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48769" y="2199894"/>
              <a:ext cx="421005" cy="474345"/>
            </a:xfrm>
            <a:custGeom>
              <a:avLst/>
              <a:gdLst/>
              <a:ahLst/>
              <a:cxnLst/>
              <a:rect l="l" t="t" r="r" b="b"/>
              <a:pathLst>
                <a:path w="421004" h="474344">
                  <a:moveTo>
                    <a:pt x="420432" y="155575"/>
                  </a:moveTo>
                  <a:lnTo>
                    <a:pt x="386532" y="128862"/>
                  </a:lnTo>
                  <a:lnTo>
                    <a:pt x="346399" y="105496"/>
                  </a:lnTo>
                  <a:lnTo>
                    <a:pt x="301955" y="86435"/>
                  </a:lnTo>
                  <a:lnTo>
                    <a:pt x="255120" y="72635"/>
                  </a:lnTo>
                  <a:lnTo>
                    <a:pt x="207819" y="65055"/>
                  </a:lnTo>
                  <a:lnTo>
                    <a:pt x="161972" y="64652"/>
                  </a:lnTo>
                  <a:lnTo>
                    <a:pt x="119503" y="72383"/>
                  </a:lnTo>
                  <a:lnTo>
                    <a:pt x="82333" y="89206"/>
                  </a:lnTo>
                  <a:lnTo>
                    <a:pt x="52386" y="116078"/>
                  </a:lnTo>
                  <a:lnTo>
                    <a:pt x="30647" y="150873"/>
                  </a:lnTo>
                  <a:lnTo>
                    <a:pt x="14435" y="192481"/>
                  </a:lnTo>
                  <a:lnTo>
                    <a:pt x="4102" y="238430"/>
                  </a:lnTo>
                  <a:lnTo>
                    <a:pt x="0" y="286248"/>
                  </a:lnTo>
                  <a:lnTo>
                    <a:pt x="2480" y="333464"/>
                  </a:lnTo>
                  <a:lnTo>
                    <a:pt x="11896" y="377603"/>
                  </a:lnTo>
                  <a:lnTo>
                    <a:pt x="28600" y="416196"/>
                  </a:lnTo>
                  <a:lnTo>
                    <a:pt x="52943" y="446769"/>
                  </a:lnTo>
                  <a:lnTo>
                    <a:pt x="118808" y="473844"/>
                  </a:lnTo>
                  <a:lnTo>
                    <a:pt x="150368" y="469263"/>
                  </a:lnTo>
                  <a:lnTo>
                    <a:pt x="206862" y="430748"/>
                  </a:lnTo>
                  <a:lnTo>
                    <a:pt x="231436" y="399498"/>
                  </a:lnTo>
                  <a:lnTo>
                    <a:pt x="253320" y="362042"/>
                  </a:lnTo>
                  <a:lnTo>
                    <a:pt x="272334" y="319722"/>
                  </a:lnTo>
                  <a:lnTo>
                    <a:pt x="288298" y="273880"/>
                  </a:lnTo>
                  <a:lnTo>
                    <a:pt x="301032" y="225857"/>
                  </a:lnTo>
                  <a:lnTo>
                    <a:pt x="310355" y="176995"/>
                  </a:lnTo>
                  <a:lnTo>
                    <a:pt x="316088" y="128637"/>
                  </a:lnTo>
                  <a:lnTo>
                    <a:pt x="318051" y="82124"/>
                  </a:lnTo>
                  <a:lnTo>
                    <a:pt x="316062" y="38797"/>
                  </a:lnTo>
                  <a:lnTo>
                    <a:pt x="309942" y="0"/>
                  </a:lnTo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76</a:t>
            </a:fld>
            <a:endParaRPr spc="-25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Detecting</a:t>
            </a:r>
            <a:r>
              <a:rPr spc="-140" dirty="0"/>
              <a:t> </a:t>
            </a:r>
            <a:r>
              <a:rPr spc="-10" dirty="0"/>
              <a:t>outliers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dirty="0"/>
              <a:t>Often</a:t>
            </a:r>
            <a:r>
              <a:rPr spc="-55" dirty="0"/>
              <a:t> </a:t>
            </a:r>
            <a:r>
              <a:rPr dirty="0"/>
              <a:t>you</a:t>
            </a:r>
            <a:r>
              <a:rPr spc="-15" dirty="0"/>
              <a:t> </a:t>
            </a:r>
            <a:r>
              <a:rPr dirty="0"/>
              <a:t>can</a:t>
            </a:r>
            <a:r>
              <a:rPr spc="-30" dirty="0"/>
              <a:t> </a:t>
            </a:r>
            <a:r>
              <a:rPr dirty="0"/>
              <a:t>detect</a:t>
            </a:r>
            <a:r>
              <a:rPr spc="-40" dirty="0"/>
              <a:t> </a:t>
            </a:r>
            <a:r>
              <a:rPr dirty="0"/>
              <a:t>outliers</a:t>
            </a:r>
            <a:r>
              <a:rPr spc="-35" dirty="0"/>
              <a:t> </a:t>
            </a:r>
            <a:r>
              <a:rPr dirty="0"/>
              <a:t>by</a:t>
            </a:r>
            <a:r>
              <a:rPr spc="-20" dirty="0"/>
              <a:t> </a:t>
            </a:r>
            <a:r>
              <a:rPr dirty="0"/>
              <a:t>plotting</a:t>
            </a:r>
            <a:r>
              <a:rPr spc="-55" dirty="0"/>
              <a:t> </a:t>
            </a:r>
            <a:r>
              <a:rPr spc="-20" dirty="0"/>
              <a:t>your</a:t>
            </a:r>
          </a:p>
          <a:p>
            <a:pPr marL="12700">
              <a:lnSpc>
                <a:spcPts val="1595"/>
              </a:lnSpc>
            </a:pPr>
            <a:r>
              <a:rPr dirty="0"/>
              <a:t>data</a:t>
            </a:r>
            <a:r>
              <a:rPr spc="-45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doing</a:t>
            </a:r>
            <a:r>
              <a:rPr spc="-35" dirty="0"/>
              <a:t> </a:t>
            </a:r>
            <a:r>
              <a:rPr dirty="0"/>
              <a:t>some</a:t>
            </a:r>
            <a:r>
              <a:rPr spc="-35" dirty="0"/>
              <a:t> </a:t>
            </a:r>
            <a:r>
              <a:rPr dirty="0"/>
              <a:t>visual</a:t>
            </a:r>
            <a:r>
              <a:rPr spc="-20" dirty="0"/>
              <a:t> </a:t>
            </a:r>
            <a:r>
              <a:rPr spc="-10" dirty="0"/>
              <a:t>inspection.</a:t>
            </a:r>
          </a:p>
          <a:p>
            <a:pPr marL="469265" indent="-316865">
              <a:lnSpc>
                <a:spcPts val="1595"/>
              </a:lnSpc>
              <a:spcBef>
                <a:spcPts val="1440"/>
              </a:spcBef>
              <a:buChar char="●"/>
              <a:tabLst>
                <a:tab pos="469265" algn="l"/>
              </a:tabLst>
            </a:pPr>
            <a:r>
              <a:rPr dirty="0"/>
              <a:t>Boxplots,</a:t>
            </a:r>
            <a:r>
              <a:rPr spc="-40" dirty="0"/>
              <a:t> </a:t>
            </a:r>
            <a:r>
              <a:rPr dirty="0"/>
              <a:t>jitter</a:t>
            </a:r>
            <a:r>
              <a:rPr spc="-25" dirty="0"/>
              <a:t> </a:t>
            </a:r>
            <a:r>
              <a:rPr dirty="0"/>
              <a:t>plots,</a:t>
            </a:r>
            <a:r>
              <a:rPr spc="-45" dirty="0"/>
              <a:t> </a:t>
            </a:r>
            <a:r>
              <a:rPr spc="-10" dirty="0"/>
              <a:t>histograms</a:t>
            </a: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dirty="0"/>
              <a:t>More</a:t>
            </a:r>
            <a:r>
              <a:rPr spc="-35" dirty="0"/>
              <a:t> </a:t>
            </a:r>
            <a:r>
              <a:rPr dirty="0"/>
              <a:t>details</a:t>
            </a:r>
            <a:r>
              <a:rPr spc="-45" dirty="0"/>
              <a:t> </a:t>
            </a:r>
            <a:r>
              <a:rPr dirty="0"/>
              <a:t>next</a:t>
            </a:r>
            <a:r>
              <a:rPr spc="-10" dirty="0"/>
              <a:t> lecture!</a:t>
            </a:r>
          </a:p>
          <a:p>
            <a:pPr marL="12700" marR="5080">
              <a:lnSpc>
                <a:spcPct val="90100"/>
              </a:lnSpc>
              <a:spcBef>
                <a:spcPts val="1595"/>
              </a:spcBef>
            </a:pPr>
            <a:r>
              <a:rPr spc="-10" dirty="0"/>
              <a:t>Alternatively,</a:t>
            </a:r>
            <a:r>
              <a:rPr spc="-30" dirty="0"/>
              <a:t> </a:t>
            </a:r>
            <a:r>
              <a:rPr dirty="0"/>
              <a:t>you</a:t>
            </a:r>
            <a:r>
              <a:rPr spc="-15" dirty="0"/>
              <a:t> </a:t>
            </a:r>
            <a:r>
              <a:rPr dirty="0"/>
              <a:t>can</a:t>
            </a:r>
            <a:r>
              <a:rPr spc="-40" dirty="0"/>
              <a:t> </a:t>
            </a:r>
            <a:r>
              <a:rPr dirty="0"/>
              <a:t>make</a:t>
            </a:r>
            <a:r>
              <a:rPr spc="-35" dirty="0"/>
              <a:t> </a:t>
            </a:r>
            <a:r>
              <a:rPr dirty="0"/>
              <a:t>some</a:t>
            </a:r>
            <a:r>
              <a:rPr spc="-45" dirty="0"/>
              <a:t> </a:t>
            </a:r>
            <a:r>
              <a:rPr spc="-10" dirty="0"/>
              <a:t>assumptions </a:t>
            </a:r>
            <a:r>
              <a:rPr dirty="0"/>
              <a:t>about</a:t>
            </a:r>
            <a:r>
              <a:rPr spc="-50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distribution</a:t>
            </a:r>
            <a:r>
              <a:rPr spc="-6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attribute</a:t>
            </a:r>
            <a:r>
              <a:rPr spc="-6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20" dirty="0"/>
              <a:t>find </a:t>
            </a:r>
            <a:r>
              <a:rPr dirty="0"/>
              <a:t>items</a:t>
            </a:r>
            <a:r>
              <a:rPr spc="-35" dirty="0"/>
              <a:t> </a:t>
            </a:r>
            <a:r>
              <a:rPr dirty="0"/>
              <a:t>that</a:t>
            </a:r>
            <a:r>
              <a:rPr spc="-35" dirty="0"/>
              <a:t> </a:t>
            </a:r>
            <a:r>
              <a:rPr dirty="0"/>
              <a:t>are</a:t>
            </a:r>
            <a:r>
              <a:rPr spc="-20" dirty="0"/>
              <a:t> </a:t>
            </a:r>
            <a:r>
              <a:rPr dirty="0"/>
              <a:t>unlikely</a:t>
            </a:r>
            <a:r>
              <a:rPr spc="-30" dirty="0"/>
              <a:t> </a:t>
            </a:r>
            <a:r>
              <a:rPr dirty="0"/>
              <a:t>under</a:t>
            </a:r>
            <a:r>
              <a:rPr spc="-40" dirty="0"/>
              <a:t> </a:t>
            </a:r>
            <a:r>
              <a:rPr dirty="0"/>
              <a:t>this</a:t>
            </a:r>
            <a:r>
              <a:rPr spc="-15" dirty="0"/>
              <a:t> </a:t>
            </a:r>
            <a:r>
              <a:rPr spc="-10" dirty="0"/>
              <a:t>distribution.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3447" y="1518059"/>
            <a:ext cx="3487177" cy="255816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77</a:t>
            </a:fld>
            <a:endParaRPr spc="-25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123190"/>
            <a:ext cx="368681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Detecting</a:t>
            </a:r>
            <a:r>
              <a:rPr spc="-140" dirty="0"/>
              <a:t> </a:t>
            </a:r>
            <a:r>
              <a:rPr spc="-10" dirty="0"/>
              <a:t>outliers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36364" y="1065275"/>
            <a:ext cx="4434840" cy="2886710"/>
            <a:chOff x="4436364" y="1065275"/>
            <a:chExt cx="4434840" cy="2886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6364" y="1065275"/>
              <a:ext cx="4434840" cy="27005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65846" y="3140202"/>
              <a:ext cx="347980" cy="812165"/>
            </a:xfrm>
            <a:custGeom>
              <a:avLst/>
              <a:gdLst/>
              <a:ahLst/>
              <a:cxnLst/>
              <a:rect l="l" t="t" r="r" b="b"/>
              <a:pathLst>
                <a:path w="347979" h="812164">
                  <a:moveTo>
                    <a:pt x="315191" y="67155"/>
                  </a:moveTo>
                  <a:lnTo>
                    <a:pt x="297537" y="74375"/>
                  </a:lnTo>
                  <a:lnTo>
                    <a:pt x="304800" y="94742"/>
                  </a:lnTo>
                  <a:lnTo>
                    <a:pt x="313054" y="127000"/>
                  </a:lnTo>
                  <a:lnTo>
                    <a:pt x="319785" y="159893"/>
                  </a:lnTo>
                  <a:lnTo>
                    <a:pt x="324611" y="193294"/>
                  </a:lnTo>
                  <a:lnTo>
                    <a:pt x="327659" y="226949"/>
                  </a:lnTo>
                  <a:lnTo>
                    <a:pt x="328929" y="260731"/>
                  </a:lnTo>
                  <a:lnTo>
                    <a:pt x="328295" y="294513"/>
                  </a:lnTo>
                  <a:lnTo>
                    <a:pt x="321436" y="361061"/>
                  </a:lnTo>
                  <a:lnTo>
                    <a:pt x="306831" y="425450"/>
                  </a:lnTo>
                  <a:lnTo>
                    <a:pt x="284352" y="485902"/>
                  </a:lnTo>
                  <a:lnTo>
                    <a:pt x="257809" y="535051"/>
                  </a:lnTo>
                  <a:lnTo>
                    <a:pt x="229997" y="574294"/>
                  </a:lnTo>
                  <a:lnTo>
                    <a:pt x="198754" y="610997"/>
                  </a:lnTo>
                  <a:lnTo>
                    <a:pt x="146811" y="663194"/>
                  </a:lnTo>
                  <a:lnTo>
                    <a:pt x="110235" y="696722"/>
                  </a:lnTo>
                  <a:lnTo>
                    <a:pt x="72771" y="729996"/>
                  </a:lnTo>
                  <a:lnTo>
                    <a:pt x="35686" y="763600"/>
                  </a:lnTo>
                  <a:lnTo>
                    <a:pt x="0" y="797801"/>
                  </a:lnTo>
                  <a:lnTo>
                    <a:pt x="13207" y="811542"/>
                  </a:lnTo>
                  <a:lnTo>
                    <a:pt x="48768" y="777354"/>
                  </a:lnTo>
                  <a:lnTo>
                    <a:pt x="85598" y="744105"/>
                  </a:lnTo>
                  <a:lnTo>
                    <a:pt x="122808" y="710946"/>
                  </a:lnTo>
                  <a:lnTo>
                    <a:pt x="159765" y="677164"/>
                  </a:lnTo>
                  <a:lnTo>
                    <a:pt x="195325" y="642366"/>
                  </a:lnTo>
                  <a:lnTo>
                    <a:pt x="229107" y="605536"/>
                  </a:lnTo>
                  <a:lnTo>
                    <a:pt x="259714" y="566293"/>
                  </a:lnTo>
                  <a:lnTo>
                    <a:pt x="286384" y="524002"/>
                  </a:lnTo>
                  <a:lnTo>
                    <a:pt x="314198" y="463423"/>
                  </a:lnTo>
                  <a:lnTo>
                    <a:pt x="333628" y="398399"/>
                  </a:lnTo>
                  <a:lnTo>
                    <a:pt x="344804" y="330581"/>
                  </a:lnTo>
                  <a:lnTo>
                    <a:pt x="347979" y="261112"/>
                  </a:lnTo>
                  <a:lnTo>
                    <a:pt x="346709" y="226314"/>
                  </a:lnTo>
                  <a:lnTo>
                    <a:pt x="343534" y="191516"/>
                  </a:lnTo>
                  <a:lnTo>
                    <a:pt x="338581" y="157099"/>
                  </a:lnTo>
                  <a:lnTo>
                    <a:pt x="331724" y="123317"/>
                  </a:lnTo>
                  <a:lnTo>
                    <a:pt x="323214" y="90043"/>
                  </a:lnTo>
                  <a:lnTo>
                    <a:pt x="315191" y="67155"/>
                  </a:lnTo>
                  <a:close/>
                </a:path>
                <a:path w="347979" h="812164">
                  <a:moveTo>
                    <a:pt x="278129" y="0"/>
                  </a:moveTo>
                  <a:lnTo>
                    <a:pt x="271652" y="84962"/>
                  </a:lnTo>
                  <a:lnTo>
                    <a:pt x="297537" y="74375"/>
                  </a:lnTo>
                  <a:lnTo>
                    <a:pt x="293115" y="61975"/>
                  </a:lnTo>
                  <a:lnTo>
                    <a:pt x="311150" y="55625"/>
                  </a:lnTo>
                  <a:lnTo>
                    <a:pt x="341558" y="55625"/>
                  </a:lnTo>
                  <a:lnTo>
                    <a:pt x="278129" y="0"/>
                  </a:lnTo>
                  <a:close/>
                </a:path>
                <a:path w="347979" h="812164">
                  <a:moveTo>
                    <a:pt x="311150" y="55625"/>
                  </a:moveTo>
                  <a:lnTo>
                    <a:pt x="293115" y="61975"/>
                  </a:lnTo>
                  <a:lnTo>
                    <a:pt x="297537" y="74375"/>
                  </a:lnTo>
                  <a:lnTo>
                    <a:pt x="315191" y="67155"/>
                  </a:lnTo>
                  <a:lnTo>
                    <a:pt x="311150" y="55625"/>
                  </a:lnTo>
                  <a:close/>
                </a:path>
                <a:path w="347979" h="812164">
                  <a:moveTo>
                    <a:pt x="341558" y="55625"/>
                  </a:moveTo>
                  <a:lnTo>
                    <a:pt x="311150" y="55625"/>
                  </a:lnTo>
                  <a:lnTo>
                    <a:pt x="315191" y="67155"/>
                  </a:lnTo>
                  <a:lnTo>
                    <a:pt x="342137" y="56134"/>
                  </a:lnTo>
                  <a:lnTo>
                    <a:pt x="341558" y="55625"/>
                  </a:lnTo>
                  <a:close/>
                </a:path>
              </a:pathLst>
            </a:custGeom>
            <a:solidFill>
              <a:srgbClr val="D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4539" y="2810255"/>
            <a:ext cx="1534296" cy="6477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90550" y="855090"/>
            <a:ext cx="3760470" cy="17265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E.g.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assume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 </a:t>
            </a:r>
            <a:r>
              <a:rPr sz="1400" b="1" dirty="0">
                <a:latin typeface="Arial"/>
                <a:cs typeface="Arial"/>
              </a:rPr>
              <a:t>normally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(Gaussian)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95"/>
              </a:lnSpc>
            </a:pPr>
            <a:r>
              <a:rPr sz="1400" b="1" spc="-10" dirty="0">
                <a:latin typeface="Arial"/>
                <a:cs typeface="Arial"/>
              </a:rPr>
              <a:t>distributed.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Arial"/>
              <a:cs typeface="Arial"/>
            </a:endParaRPr>
          </a:p>
          <a:p>
            <a:pPr marL="12700" marR="93345">
              <a:lnSpc>
                <a:spcPts val="1510"/>
              </a:lnSpc>
            </a:pPr>
            <a:r>
              <a:rPr sz="1400" dirty="0">
                <a:latin typeface="Arial MT"/>
                <a:cs typeface="Arial MT"/>
              </a:rPr>
              <a:t>Estimate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sample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mean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standard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deviation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compute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Z</a:t>
            </a:r>
            <a:r>
              <a:rPr sz="1400" spc="-10" dirty="0">
                <a:latin typeface="Arial MT"/>
                <a:cs typeface="Arial MT"/>
              </a:rPr>
              <a:t> scores.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70"/>
              </a:spcBef>
            </a:pPr>
            <a:endParaRPr sz="1400">
              <a:latin typeface="Arial MT"/>
              <a:cs typeface="Arial MT"/>
            </a:endParaRPr>
          </a:p>
          <a:p>
            <a:pPr marL="3230245" marR="5080" indent="-6604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CC0000"/>
                </a:solidFill>
                <a:latin typeface="Microsoft Sans Serif"/>
                <a:cs typeface="Microsoft Sans Serif"/>
              </a:rPr>
              <a:t>sample </a:t>
            </a:r>
            <a:r>
              <a:rPr sz="1400" spc="-20" dirty="0">
                <a:solidFill>
                  <a:srgbClr val="CC0000"/>
                </a:solidFill>
                <a:latin typeface="Microsoft Sans Serif"/>
                <a:cs typeface="Microsoft Sans Serif"/>
              </a:rPr>
              <a:t>mean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19222" y="3876243"/>
            <a:ext cx="78295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175"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CC0000"/>
                </a:solidFill>
                <a:latin typeface="Microsoft Sans Serif"/>
                <a:cs typeface="Microsoft Sans Serif"/>
              </a:rPr>
              <a:t>sample standard deviation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53689" y="2531491"/>
            <a:ext cx="713740" cy="246379"/>
          </a:xfrm>
          <a:custGeom>
            <a:avLst/>
            <a:gdLst/>
            <a:ahLst/>
            <a:cxnLst/>
            <a:rect l="l" t="t" r="r" b="b"/>
            <a:pathLst>
              <a:path w="713739" h="246380">
                <a:moveTo>
                  <a:pt x="18923" y="162940"/>
                </a:moveTo>
                <a:lnTo>
                  <a:pt x="0" y="245998"/>
                </a:lnTo>
                <a:lnTo>
                  <a:pt x="77851" y="211327"/>
                </a:lnTo>
                <a:lnTo>
                  <a:pt x="68261" y="203453"/>
                </a:lnTo>
                <a:lnTo>
                  <a:pt x="47243" y="203453"/>
                </a:lnTo>
                <a:lnTo>
                  <a:pt x="33401" y="190500"/>
                </a:lnTo>
                <a:lnTo>
                  <a:pt x="41669" y="181618"/>
                </a:lnTo>
                <a:lnTo>
                  <a:pt x="18923" y="162940"/>
                </a:lnTo>
                <a:close/>
              </a:path>
              <a:path w="713739" h="246380">
                <a:moveTo>
                  <a:pt x="41669" y="181618"/>
                </a:moveTo>
                <a:lnTo>
                  <a:pt x="33401" y="190500"/>
                </a:lnTo>
                <a:lnTo>
                  <a:pt x="47243" y="203453"/>
                </a:lnTo>
                <a:lnTo>
                  <a:pt x="56326" y="193654"/>
                </a:lnTo>
                <a:lnTo>
                  <a:pt x="41669" y="181618"/>
                </a:lnTo>
                <a:close/>
              </a:path>
              <a:path w="713739" h="246380">
                <a:moveTo>
                  <a:pt x="56326" y="193654"/>
                </a:moveTo>
                <a:lnTo>
                  <a:pt x="47243" y="203453"/>
                </a:lnTo>
                <a:lnTo>
                  <a:pt x="68261" y="203453"/>
                </a:lnTo>
                <a:lnTo>
                  <a:pt x="56326" y="193654"/>
                </a:lnTo>
                <a:close/>
              </a:path>
              <a:path w="713739" h="246380">
                <a:moveTo>
                  <a:pt x="616838" y="0"/>
                </a:moveTo>
                <a:lnTo>
                  <a:pt x="566420" y="888"/>
                </a:lnTo>
                <a:lnTo>
                  <a:pt x="515493" y="3682"/>
                </a:lnTo>
                <a:lnTo>
                  <a:pt x="464312" y="8508"/>
                </a:lnTo>
                <a:lnTo>
                  <a:pt x="413131" y="15239"/>
                </a:lnTo>
                <a:lnTo>
                  <a:pt x="362458" y="24510"/>
                </a:lnTo>
                <a:lnTo>
                  <a:pt x="312801" y="36194"/>
                </a:lnTo>
                <a:lnTo>
                  <a:pt x="264287" y="50545"/>
                </a:lnTo>
                <a:lnTo>
                  <a:pt x="217424" y="67690"/>
                </a:lnTo>
                <a:lnTo>
                  <a:pt x="172593" y="87883"/>
                </a:lnTo>
                <a:lnTo>
                  <a:pt x="130175" y="111251"/>
                </a:lnTo>
                <a:lnTo>
                  <a:pt x="90424" y="138048"/>
                </a:lnTo>
                <a:lnTo>
                  <a:pt x="53975" y="168401"/>
                </a:lnTo>
                <a:lnTo>
                  <a:pt x="41669" y="181618"/>
                </a:lnTo>
                <a:lnTo>
                  <a:pt x="56326" y="193654"/>
                </a:lnTo>
                <a:lnTo>
                  <a:pt x="66548" y="182625"/>
                </a:lnTo>
                <a:lnTo>
                  <a:pt x="83566" y="167639"/>
                </a:lnTo>
                <a:lnTo>
                  <a:pt x="120142" y="140207"/>
                </a:lnTo>
                <a:lnTo>
                  <a:pt x="159893" y="116077"/>
                </a:lnTo>
                <a:lnTo>
                  <a:pt x="202311" y="94868"/>
                </a:lnTo>
                <a:lnTo>
                  <a:pt x="246887" y="76707"/>
                </a:lnTo>
                <a:lnTo>
                  <a:pt x="293497" y="61340"/>
                </a:lnTo>
                <a:lnTo>
                  <a:pt x="341630" y="48640"/>
                </a:lnTo>
                <a:lnTo>
                  <a:pt x="390906" y="38353"/>
                </a:lnTo>
                <a:lnTo>
                  <a:pt x="466089" y="27431"/>
                </a:lnTo>
                <a:lnTo>
                  <a:pt x="516509" y="22732"/>
                </a:lnTo>
                <a:lnTo>
                  <a:pt x="566801" y="19938"/>
                </a:lnTo>
                <a:lnTo>
                  <a:pt x="616458" y="19050"/>
                </a:lnTo>
                <a:lnTo>
                  <a:pt x="712958" y="19050"/>
                </a:lnTo>
                <a:lnTo>
                  <a:pt x="713613" y="2793"/>
                </a:lnTo>
                <a:lnTo>
                  <a:pt x="665988" y="634"/>
                </a:lnTo>
                <a:lnTo>
                  <a:pt x="616838" y="0"/>
                </a:lnTo>
                <a:close/>
              </a:path>
              <a:path w="713739" h="246380">
                <a:moveTo>
                  <a:pt x="712958" y="19050"/>
                </a:moveTo>
                <a:lnTo>
                  <a:pt x="616458" y="19050"/>
                </a:lnTo>
                <a:lnTo>
                  <a:pt x="665226" y="19684"/>
                </a:lnTo>
                <a:lnTo>
                  <a:pt x="712851" y="21716"/>
                </a:lnTo>
                <a:lnTo>
                  <a:pt x="712958" y="19050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05760" y="3556253"/>
            <a:ext cx="441959" cy="732790"/>
          </a:xfrm>
          <a:custGeom>
            <a:avLst/>
            <a:gdLst/>
            <a:ahLst/>
            <a:cxnLst/>
            <a:rect l="l" t="t" r="r" b="b"/>
            <a:pathLst>
              <a:path w="441960" h="732789">
                <a:moveTo>
                  <a:pt x="47570" y="75499"/>
                </a:moveTo>
                <a:lnTo>
                  <a:pt x="28542" y="76643"/>
                </a:lnTo>
                <a:lnTo>
                  <a:pt x="28701" y="78994"/>
                </a:lnTo>
                <a:lnTo>
                  <a:pt x="32512" y="105029"/>
                </a:lnTo>
                <a:lnTo>
                  <a:pt x="42799" y="157099"/>
                </a:lnTo>
                <a:lnTo>
                  <a:pt x="57022" y="208407"/>
                </a:lnTo>
                <a:lnTo>
                  <a:pt x="74549" y="259207"/>
                </a:lnTo>
                <a:lnTo>
                  <a:pt x="95503" y="309118"/>
                </a:lnTo>
                <a:lnTo>
                  <a:pt x="119252" y="358076"/>
                </a:lnTo>
                <a:lnTo>
                  <a:pt x="145795" y="405930"/>
                </a:lnTo>
                <a:lnTo>
                  <a:pt x="175006" y="452716"/>
                </a:lnTo>
                <a:lnTo>
                  <a:pt x="206375" y="498043"/>
                </a:lnTo>
                <a:lnTo>
                  <a:pt x="239902" y="541807"/>
                </a:lnTo>
                <a:lnTo>
                  <a:pt x="275208" y="583819"/>
                </a:lnTo>
                <a:lnTo>
                  <a:pt x="312038" y="624230"/>
                </a:lnTo>
                <a:lnTo>
                  <a:pt x="350265" y="662609"/>
                </a:lnTo>
                <a:lnTo>
                  <a:pt x="389636" y="698817"/>
                </a:lnTo>
                <a:lnTo>
                  <a:pt x="429640" y="732751"/>
                </a:lnTo>
                <a:lnTo>
                  <a:pt x="441832" y="718096"/>
                </a:lnTo>
                <a:lnTo>
                  <a:pt x="421766" y="701421"/>
                </a:lnTo>
                <a:lnTo>
                  <a:pt x="402081" y="684403"/>
                </a:lnTo>
                <a:lnTo>
                  <a:pt x="363219" y="648601"/>
                </a:lnTo>
                <a:lnTo>
                  <a:pt x="325500" y="610781"/>
                </a:lnTo>
                <a:lnTo>
                  <a:pt x="289178" y="570992"/>
                </a:lnTo>
                <a:lnTo>
                  <a:pt x="254507" y="529564"/>
                </a:lnTo>
                <a:lnTo>
                  <a:pt x="221614" y="486460"/>
                </a:lnTo>
                <a:lnTo>
                  <a:pt x="190626" y="441871"/>
                </a:lnTo>
                <a:lnTo>
                  <a:pt x="162178" y="396074"/>
                </a:lnTo>
                <a:lnTo>
                  <a:pt x="136016" y="349059"/>
                </a:lnTo>
                <a:lnTo>
                  <a:pt x="112649" y="300990"/>
                </a:lnTo>
                <a:lnTo>
                  <a:pt x="92201" y="252095"/>
                </a:lnTo>
                <a:lnTo>
                  <a:pt x="75056" y="202438"/>
                </a:lnTo>
                <a:lnTo>
                  <a:pt x="61340" y="152273"/>
                </a:lnTo>
                <a:lnTo>
                  <a:pt x="51307" y="101600"/>
                </a:lnTo>
                <a:lnTo>
                  <a:pt x="47671" y="76643"/>
                </a:lnTo>
                <a:lnTo>
                  <a:pt x="47570" y="75499"/>
                </a:lnTo>
                <a:close/>
              </a:path>
              <a:path w="441960" h="732789">
                <a:moveTo>
                  <a:pt x="33400" y="0"/>
                </a:moveTo>
                <a:lnTo>
                  <a:pt x="0" y="78359"/>
                </a:lnTo>
                <a:lnTo>
                  <a:pt x="28542" y="76643"/>
                </a:lnTo>
                <a:lnTo>
                  <a:pt x="27686" y="64008"/>
                </a:lnTo>
                <a:lnTo>
                  <a:pt x="46736" y="62738"/>
                </a:lnTo>
                <a:lnTo>
                  <a:pt x="69683" y="62738"/>
                </a:lnTo>
                <a:lnTo>
                  <a:pt x="33400" y="0"/>
                </a:lnTo>
                <a:close/>
              </a:path>
              <a:path w="441960" h="732789">
                <a:moveTo>
                  <a:pt x="46736" y="62738"/>
                </a:moveTo>
                <a:lnTo>
                  <a:pt x="27686" y="64008"/>
                </a:lnTo>
                <a:lnTo>
                  <a:pt x="28542" y="76643"/>
                </a:lnTo>
                <a:lnTo>
                  <a:pt x="47570" y="75499"/>
                </a:lnTo>
                <a:lnTo>
                  <a:pt x="46736" y="62738"/>
                </a:lnTo>
                <a:close/>
              </a:path>
              <a:path w="441960" h="732789">
                <a:moveTo>
                  <a:pt x="69683" y="62738"/>
                </a:moveTo>
                <a:lnTo>
                  <a:pt x="46736" y="62738"/>
                </a:lnTo>
                <a:lnTo>
                  <a:pt x="47570" y="75499"/>
                </a:lnTo>
                <a:lnTo>
                  <a:pt x="76072" y="73787"/>
                </a:lnTo>
                <a:lnTo>
                  <a:pt x="69683" y="62738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61172" y="3977132"/>
            <a:ext cx="3105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CC0000"/>
                </a:solidFill>
                <a:latin typeface="Microsoft Sans Serif"/>
                <a:cs typeface="Microsoft Sans Serif"/>
              </a:rPr>
              <a:t>z=3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20073" y="4386478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 MT"/>
                <a:cs typeface="Arial MT"/>
              </a:rPr>
              <a:t>78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72185"/>
            <a:ext cx="263525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Data</a:t>
            </a:r>
            <a:r>
              <a:rPr spc="-110" dirty="0"/>
              <a:t> </a:t>
            </a:r>
            <a:r>
              <a:rPr spc="-55" dirty="0"/>
              <a:t>shaping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6696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often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stored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"stacked"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record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format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1978" y="1203782"/>
            <a:ext cx="3515360" cy="4324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Sometimes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more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convenient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have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one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"observation"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per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row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with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multiple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attributes</a:t>
            </a:r>
            <a:endParaRPr sz="1400">
              <a:latin typeface="Arial MT"/>
              <a:cs typeface="Arial M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20014" y="1652206"/>
          <a:ext cx="2857500" cy="2599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2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date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variable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value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390"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2000-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01-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03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A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0.469112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2000-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01-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04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A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0.282863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2000-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01-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05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A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1.509059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2000-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01-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03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B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1.135632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2000-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01-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04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B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1.212112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2000-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01-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05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B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0.173215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2000-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01-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03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C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0.119209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2000-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01-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04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C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1.044236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2000-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01-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05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C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0.861849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2000-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01-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03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D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2.104569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9390"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2000-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01-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04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D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0.494929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2000-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01-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05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D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1.071804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181411" y="2339657"/>
          <a:ext cx="4762500" cy="800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2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date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B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C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D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2000-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01-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03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0.469112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1.135632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0.119209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2.104569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2000-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01-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04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0.282863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1.212112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1.044236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0.494929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dirty="0">
                          <a:latin typeface="Microsoft Sans Serif"/>
                          <a:cs typeface="Microsoft Sans Serif"/>
                        </a:rPr>
                        <a:t>2000-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01-</a:t>
                      </a: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05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1.509059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685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0.173215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0.861849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10" dirty="0">
                          <a:latin typeface="Microsoft Sans Serif"/>
                          <a:cs typeface="Microsoft Sans Serif"/>
                        </a:rPr>
                        <a:t>1.071804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8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870705" y="3588258"/>
            <a:ext cx="4517390" cy="4318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sz="1400" dirty="0">
                <a:latin typeface="Arial MT"/>
                <a:cs typeface="Arial MT"/>
              </a:rPr>
              <a:t>This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achieved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reshaping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pivot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operations.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In </a:t>
            </a:r>
            <a:r>
              <a:rPr sz="1400" spc="-10" dirty="0">
                <a:latin typeface="Arial MT"/>
                <a:cs typeface="Arial MT"/>
              </a:rPr>
              <a:t>pandas: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83025" y="4265726"/>
            <a:ext cx="3618229" cy="178435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40"/>
              </a:lnSpc>
            </a:pPr>
            <a:r>
              <a:rPr sz="1200" dirty="0">
                <a:solidFill>
                  <a:srgbClr val="212121"/>
                </a:solidFill>
                <a:latin typeface="Consolas"/>
                <a:cs typeface="Consolas"/>
              </a:rPr>
              <a:t>df</a:t>
            </a:r>
            <a:r>
              <a:rPr sz="1200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200" b="1" dirty="0">
                <a:solidFill>
                  <a:srgbClr val="212121"/>
                </a:solidFill>
                <a:latin typeface="Consolas"/>
                <a:cs typeface="Consolas"/>
              </a:rPr>
              <a:t>pivot</a:t>
            </a:r>
            <a:r>
              <a:rPr sz="1200" dirty="0">
                <a:solidFill>
                  <a:srgbClr val="212121"/>
                </a:solidFill>
                <a:latin typeface="Consolas"/>
                <a:cs typeface="Consolas"/>
              </a:rPr>
              <a:t>(index</a:t>
            </a:r>
            <a:r>
              <a:rPr sz="120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200" dirty="0">
                <a:solidFill>
                  <a:srgbClr val="406F9F"/>
                </a:solidFill>
                <a:latin typeface="Consolas"/>
                <a:cs typeface="Consolas"/>
              </a:rPr>
              <a:t>'date'</a:t>
            </a:r>
            <a:r>
              <a:rPr sz="1200" dirty="0">
                <a:solidFill>
                  <a:srgbClr val="212121"/>
                </a:solidFill>
                <a:latin typeface="Consolas"/>
                <a:cs typeface="Consolas"/>
              </a:rPr>
              <a:t>,</a:t>
            </a:r>
            <a:r>
              <a:rPr sz="1200" spc="-110" dirty="0">
                <a:solidFill>
                  <a:srgbClr val="21212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212121"/>
                </a:solidFill>
                <a:latin typeface="Consolas"/>
                <a:cs typeface="Consolas"/>
              </a:rPr>
              <a:t>columns</a:t>
            </a:r>
            <a:r>
              <a:rPr sz="1200" spc="-1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200" spc="-10" dirty="0">
                <a:solidFill>
                  <a:srgbClr val="406F9F"/>
                </a:solidFill>
                <a:latin typeface="Consolas"/>
                <a:cs typeface="Consolas"/>
              </a:rPr>
              <a:t>'variable'</a:t>
            </a:r>
            <a:r>
              <a:rPr sz="1200" spc="-10" dirty="0">
                <a:solidFill>
                  <a:srgbClr val="212121"/>
                </a:solidFill>
                <a:latin typeface="Consolas"/>
                <a:cs typeface="Consolas"/>
              </a:rPr>
              <a:t>,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83025" y="4485182"/>
            <a:ext cx="1262380" cy="178435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40"/>
              </a:lnSpc>
            </a:pPr>
            <a:r>
              <a:rPr sz="1200" spc="-10" dirty="0">
                <a:solidFill>
                  <a:srgbClr val="212121"/>
                </a:solidFill>
                <a:latin typeface="Consolas"/>
                <a:cs typeface="Consolas"/>
              </a:rPr>
              <a:t>values</a:t>
            </a:r>
            <a:r>
              <a:rPr sz="1200" spc="-1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200" spc="-10" dirty="0">
                <a:solidFill>
                  <a:srgbClr val="406F9F"/>
                </a:solidFill>
                <a:latin typeface="Consolas"/>
                <a:cs typeface="Consolas"/>
              </a:rPr>
              <a:t>'value'</a:t>
            </a:r>
            <a:r>
              <a:rPr sz="1200" spc="-10" dirty="0">
                <a:solidFill>
                  <a:srgbClr val="212121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71469" y="1853941"/>
            <a:ext cx="970280" cy="397510"/>
          </a:xfrm>
          <a:custGeom>
            <a:avLst/>
            <a:gdLst/>
            <a:ahLst/>
            <a:cxnLst/>
            <a:rect l="l" t="t" r="r" b="b"/>
            <a:pathLst>
              <a:path w="970279" h="397510">
                <a:moveTo>
                  <a:pt x="464025" y="0"/>
                </a:moveTo>
                <a:lnTo>
                  <a:pt x="419694" y="2876"/>
                </a:lnTo>
                <a:lnTo>
                  <a:pt x="375647" y="9538"/>
                </a:lnTo>
                <a:lnTo>
                  <a:pt x="332141" y="20003"/>
                </a:lnTo>
                <a:lnTo>
                  <a:pt x="289438" y="34286"/>
                </a:lnTo>
                <a:lnTo>
                  <a:pt x="247795" y="52403"/>
                </a:lnTo>
                <a:lnTo>
                  <a:pt x="207473" y="74371"/>
                </a:lnTo>
                <a:lnTo>
                  <a:pt x="168730" y="100207"/>
                </a:lnTo>
                <a:lnTo>
                  <a:pt x="131825" y="129925"/>
                </a:lnTo>
                <a:lnTo>
                  <a:pt x="0" y="246130"/>
                </a:lnTo>
                <a:lnTo>
                  <a:pt x="94487" y="353064"/>
                </a:lnTo>
                <a:lnTo>
                  <a:pt x="226186" y="236986"/>
                </a:lnTo>
                <a:lnTo>
                  <a:pt x="263638" y="207867"/>
                </a:lnTo>
                <a:lnTo>
                  <a:pt x="303503" y="184145"/>
                </a:lnTo>
                <a:lnTo>
                  <a:pt x="345284" y="165788"/>
                </a:lnTo>
                <a:lnTo>
                  <a:pt x="388483" y="152766"/>
                </a:lnTo>
                <a:lnTo>
                  <a:pt x="432601" y="145046"/>
                </a:lnTo>
                <a:lnTo>
                  <a:pt x="477140" y="142597"/>
                </a:lnTo>
                <a:lnTo>
                  <a:pt x="521601" y="145387"/>
                </a:lnTo>
                <a:lnTo>
                  <a:pt x="565486" y="153385"/>
                </a:lnTo>
                <a:lnTo>
                  <a:pt x="608296" y="166559"/>
                </a:lnTo>
                <a:lnTo>
                  <a:pt x="649534" y="184878"/>
                </a:lnTo>
                <a:lnTo>
                  <a:pt x="688700" y="208310"/>
                </a:lnTo>
                <a:lnTo>
                  <a:pt x="725296" y="236824"/>
                </a:lnTo>
                <a:lnTo>
                  <a:pt x="758825" y="270387"/>
                </a:lnTo>
                <a:lnTo>
                  <a:pt x="791209" y="307090"/>
                </a:lnTo>
                <a:lnTo>
                  <a:pt x="719581" y="370209"/>
                </a:lnTo>
                <a:lnTo>
                  <a:pt x="965707" y="397133"/>
                </a:lnTo>
                <a:lnTo>
                  <a:pt x="969771" y="149610"/>
                </a:lnTo>
                <a:lnTo>
                  <a:pt x="898270" y="212602"/>
                </a:lnTo>
                <a:lnTo>
                  <a:pt x="865885" y="175899"/>
                </a:lnTo>
                <a:lnTo>
                  <a:pt x="832979" y="141807"/>
                </a:lnTo>
                <a:lnTo>
                  <a:pt x="797764" y="111339"/>
                </a:lnTo>
                <a:lnTo>
                  <a:pt x="760499" y="84511"/>
                </a:lnTo>
                <a:lnTo>
                  <a:pt x="721443" y="61339"/>
                </a:lnTo>
                <a:lnTo>
                  <a:pt x="680857" y="41840"/>
                </a:lnTo>
                <a:lnTo>
                  <a:pt x="638998" y="26029"/>
                </a:lnTo>
                <a:lnTo>
                  <a:pt x="596126" y="13924"/>
                </a:lnTo>
                <a:lnTo>
                  <a:pt x="552500" y="5540"/>
                </a:lnTo>
                <a:lnTo>
                  <a:pt x="508381" y="893"/>
                </a:lnTo>
                <a:lnTo>
                  <a:pt x="464025" y="0"/>
                </a:lnTo>
                <a:close/>
              </a:path>
            </a:pathLst>
          </a:custGeom>
          <a:solidFill>
            <a:srgbClr val="92C4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79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9083"/>
            <a:ext cx="46704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Scales</a:t>
            </a:r>
            <a:r>
              <a:rPr spc="-120" dirty="0"/>
              <a:t> </a:t>
            </a:r>
            <a:r>
              <a:rPr spc="140" dirty="0"/>
              <a:t>of</a:t>
            </a:r>
            <a:r>
              <a:rPr spc="-135" dirty="0"/>
              <a:t> </a:t>
            </a:r>
            <a:r>
              <a:rPr spc="-10" dirty="0"/>
              <a:t>measurement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901" y="687704"/>
            <a:ext cx="7503159" cy="2152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sz="2100" dirty="0">
                <a:latin typeface="Arial MT"/>
                <a:cs typeface="Arial MT"/>
              </a:rPr>
              <a:t>One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of</a:t>
            </a:r>
            <a:r>
              <a:rPr sz="2100" spc="-1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the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most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useful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methods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for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classifying</a:t>
            </a:r>
            <a:r>
              <a:rPr sz="2100" spc="-5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attribute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types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spc="-25" dirty="0">
                <a:latin typeface="Arial MT"/>
                <a:cs typeface="Arial MT"/>
              </a:rPr>
              <a:t>is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100" b="1" dirty="0">
                <a:latin typeface="Arial"/>
                <a:cs typeface="Arial"/>
              </a:rPr>
              <a:t>levels/scales</a:t>
            </a:r>
            <a:r>
              <a:rPr sz="2100" b="1" spc="-6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of</a:t>
            </a:r>
            <a:r>
              <a:rPr sz="2100" b="1" spc="-50" dirty="0">
                <a:latin typeface="Arial"/>
                <a:cs typeface="Arial"/>
              </a:rPr>
              <a:t> </a:t>
            </a:r>
            <a:r>
              <a:rPr sz="2100" b="1" spc="-10" dirty="0">
                <a:latin typeface="Arial"/>
                <a:cs typeface="Arial"/>
              </a:rPr>
              <a:t>measurement</a:t>
            </a:r>
            <a:endParaRPr sz="2100">
              <a:latin typeface="Arial"/>
              <a:cs typeface="Arial"/>
            </a:endParaRPr>
          </a:p>
          <a:p>
            <a:pPr marL="469900" marR="128905" indent="-343535">
              <a:lnSpc>
                <a:spcPts val="2270"/>
              </a:lnSpc>
              <a:spcBef>
                <a:spcPts val="1639"/>
              </a:spcBef>
              <a:buSzPct val="85714"/>
              <a:buChar char="●"/>
              <a:tabLst>
                <a:tab pos="469900" algn="l"/>
              </a:tabLst>
            </a:pPr>
            <a:r>
              <a:rPr sz="2100" dirty="0">
                <a:latin typeface="Arial MT"/>
                <a:cs typeface="Arial MT"/>
              </a:rPr>
              <a:t>Defines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what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operations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you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are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allowed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to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perform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on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spc="-25" dirty="0">
                <a:latin typeface="Arial MT"/>
                <a:cs typeface="Arial MT"/>
              </a:rPr>
              <a:t>the </a:t>
            </a:r>
            <a:r>
              <a:rPr sz="2100" spc="-10" dirty="0">
                <a:latin typeface="Arial MT"/>
                <a:cs typeface="Arial MT"/>
              </a:rPr>
              <a:t>variables</a:t>
            </a:r>
            <a:endParaRPr sz="2100">
              <a:latin typeface="Arial MT"/>
              <a:cs typeface="Arial MT"/>
            </a:endParaRPr>
          </a:p>
          <a:p>
            <a:pPr marL="927100" lvl="1" indent="-316865">
              <a:lnSpc>
                <a:spcPts val="1910"/>
              </a:lnSpc>
              <a:buSzPct val="77777"/>
              <a:buChar char="○"/>
              <a:tabLst>
                <a:tab pos="927100" algn="l"/>
              </a:tabLst>
            </a:pPr>
            <a:r>
              <a:rPr sz="1800" dirty="0">
                <a:latin typeface="Arial MT"/>
                <a:cs typeface="Arial MT"/>
              </a:rPr>
              <a:t>(&lt;,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etc)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2100" dirty="0">
                <a:latin typeface="Arial MT"/>
                <a:cs typeface="Arial MT"/>
              </a:rPr>
              <a:t>Stevens’</a:t>
            </a:r>
            <a:r>
              <a:rPr sz="2100" spc="-110" dirty="0">
                <a:latin typeface="Arial MT"/>
                <a:cs typeface="Arial MT"/>
              </a:rPr>
              <a:t> </a:t>
            </a:r>
            <a:r>
              <a:rPr sz="21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four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scales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of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measurement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[Stevens,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1946]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109" y="2921000"/>
            <a:ext cx="995680" cy="815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indent="-316865">
              <a:lnSpc>
                <a:spcPts val="1595"/>
              </a:lnSpc>
              <a:spcBef>
                <a:spcPts val="100"/>
              </a:spcBef>
              <a:buAutoNum type="arabicPeriod"/>
              <a:tabLst>
                <a:tab pos="329565" algn="l"/>
              </a:tabLst>
            </a:pPr>
            <a:r>
              <a:rPr sz="1400" spc="-10" dirty="0">
                <a:latin typeface="Arial MT"/>
                <a:cs typeface="Arial MT"/>
              </a:rPr>
              <a:t>Nominal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10"/>
              </a:lnSpc>
              <a:buAutoNum type="arabicPeriod"/>
              <a:tabLst>
                <a:tab pos="329565" algn="l"/>
              </a:tabLst>
            </a:pPr>
            <a:r>
              <a:rPr sz="1400" spc="-10" dirty="0">
                <a:latin typeface="Arial MT"/>
                <a:cs typeface="Arial MT"/>
              </a:rPr>
              <a:t>Ordinal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15"/>
              </a:lnSpc>
              <a:buAutoNum type="arabicPeriod"/>
              <a:tabLst>
                <a:tab pos="329565" algn="l"/>
              </a:tabLst>
            </a:pPr>
            <a:r>
              <a:rPr sz="1400" spc="-10" dirty="0">
                <a:latin typeface="Arial MT"/>
                <a:cs typeface="Arial MT"/>
              </a:rPr>
              <a:t>Interval</a:t>
            </a:r>
            <a:endParaRPr sz="1400">
              <a:latin typeface="Arial MT"/>
              <a:cs typeface="Arial MT"/>
            </a:endParaRPr>
          </a:p>
          <a:p>
            <a:pPr marL="329565" indent="-316865">
              <a:lnSpc>
                <a:spcPts val="1595"/>
              </a:lnSpc>
              <a:buAutoNum type="arabicPeriod"/>
              <a:tabLst>
                <a:tab pos="329565" algn="l"/>
              </a:tabLst>
            </a:pPr>
            <a:r>
              <a:rPr sz="1400" spc="-10" dirty="0">
                <a:latin typeface="Arial MT"/>
                <a:cs typeface="Arial MT"/>
              </a:rPr>
              <a:t>Ratio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901" y="3881424"/>
            <a:ext cx="6912609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sz="2100" dirty="0">
                <a:latin typeface="Arial MT"/>
                <a:cs typeface="Arial MT"/>
              </a:rPr>
              <a:t>Note: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values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also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referred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to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as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b="1" dirty="0">
                <a:latin typeface="Arial"/>
                <a:cs typeface="Arial"/>
              </a:rPr>
              <a:t>variables,</a:t>
            </a:r>
            <a:r>
              <a:rPr sz="2100" b="1" spc="-3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attributes,</a:t>
            </a:r>
            <a:r>
              <a:rPr sz="2100" b="1" spc="-15" dirty="0">
                <a:latin typeface="Arial"/>
                <a:cs typeface="Arial"/>
              </a:rPr>
              <a:t> </a:t>
            </a:r>
            <a:r>
              <a:rPr sz="2100" spc="-25" dirty="0">
                <a:latin typeface="Arial MT"/>
                <a:cs typeface="Arial MT"/>
              </a:rPr>
              <a:t>and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ts val="2395"/>
              </a:lnSpc>
            </a:pPr>
            <a:r>
              <a:rPr sz="2100" b="1" spc="-10" dirty="0">
                <a:latin typeface="Arial"/>
                <a:cs typeface="Arial"/>
              </a:rPr>
              <a:t>measurements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86293" y="2867977"/>
            <a:ext cx="421005" cy="1109980"/>
            <a:chOff x="1586293" y="2867977"/>
            <a:chExt cx="421005" cy="1109980"/>
          </a:xfrm>
        </p:grpSpPr>
        <p:sp>
          <p:nvSpPr>
            <p:cNvPr id="7" name="object 7"/>
            <p:cNvSpPr/>
            <p:nvPr/>
          </p:nvSpPr>
          <p:spPr>
            <a:xfrm>
              <a:off x="1591055" y="2872739"/>
              <a:ext cx="411480" cy="1100455"/>
            </a:xfrm>
            <a:custGeom>
              <a:avLst/>
              <a:gdLst/>
              <a:ahLst/>
              <a:cxnLst/>
              <a:rect l="l" t="t" r="r" b="b"/>
              <a:pathLst>
                <a:path w="411480" h="1100454">
                  <a:moveTo>
                    <a:pt x="308610" y="0"/>
                  </a:moveTo>
                  <a:lnTo>
                    <a:pt x="102869" y="0"/>
                  </a:lnTo>
                  <a:lnTo>
                    <a:pt x="102869" y="894588"/>
                  </a:lnTo>
                  <a:lnTo>
                    <a:pt x="0" y="894588"/>
                  </a:lnTo>
                  <a:lnTo>
                    <a:pt x="205739" y="1100328"/>
                  </a:lnTo>
                  <a:lnTo>
                    <a:pt x="411480" y="894588"/>
                  </a:lnTo>
                  <a:lnTo>
                    <a:pt x="308610" y="894588"/>
                  </a:lnTo>
                  <a:lnTo>
                    <a:pt x="30861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1055" y="2872739"/>
              <a:ext cx="411480" cy="1100455"/>
            </a:xfrm>
            <a:custGeom>
              <a:avLst/>
              <a:gdLst/>
              <a:ahLst/>
              <a:cxnLst/>
              <a:rect l="l" t="t" r="r" b="b"/>
              <a:pathLst>
                <a:path w="411480" h="1100454">
                  <a:moveTo>
                    <a:pt x="0" y="894588"/>
                  </a:moveTo>
                  <a:lnTo>
                    <a:pt x="102869" y="894588"/>
                  </a:lnTo>
                  <a:lnTo>
                    <a:pt x="102869" y="0"/>
                  </a:lnTo>
                  <a:lnTo>
                    <a:pt x="308610" y="0"/>
                  </a:lnTo>
                  <a:lnTo>
                    <a:pt x="308610" y="894588"/>
                  </a:lnTo>
                  <a:lnTo>
                    <a:pt x="411480" y="894588"/>
                  </a:lnTo>
                  <a:lnTo>
                    <a:pt x="205739" y="1100328"/>
                  </a:lnTo>
                  <a:lnTo>
                    <a:pt x="0" y="894588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17014" y="3064510"/>
            <a:ext cx="11455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999999"/>
                </a:solidFill>
                <a:latin typeface="Arial"/>
                <a:cs typeface="Arial"/>
              </a:rPr>
              <a:t>Stronger </a:t>
            </a:r>
            <a:r>
              <a:rPr sz="1400" b="1" spc="-30" dirty="0">
                <a:solidFill>
                  <a:srgbClr val="999999"/>
                </a:solidFill>
                <a:latin typeface="Arial"/>
                <a:cs typeface="Arial"/>
              </a:rPr>
              <a:t>assumptions!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72185"/>
            <a:ext cx="450723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Fusion</a:t>
            </a:r>
            <a:r>
              <a:rPr spc="-135" dirty="0"/>
              <a:t> </a:t>
            </a:r>
            <a:r>
              <a:rPr spc="140" dirty="0"/>
              <a:t>of</a:t>
            </a:r>
            <a:r>
              <a:rPr spc="-125" dirty="0"/>
              <a:t> </a:t>
            </a:r>
            <a:r>
              <a:rPr spc="65" dirty="0"/>
              <a:t>data</a:t>
            </a:r>
            <a:r>
              <a:rPr spc="-130" dirty="0"/>
              <a:t> </a:t>
            </a:r>
            <a:r>
              <a:rPr spc="-55" dirty="0"/>
              <a:t>sources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36713" y="1338516"/>
          <a:ext cx="3020059" cy="1000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5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5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5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ID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GENDER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LOC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AGE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F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COR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32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F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DUB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25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F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DUB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19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M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LIM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43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161978" y="1338516"/>
          <a:ext cx="3068319" cy="1000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7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7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7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ID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Q1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Q2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Q3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N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Y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Y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Y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Y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N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N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Y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794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566860" y="3556825"/>
          <a:ext cx="4027168" cy="1000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1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1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11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11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0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ID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GENDER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0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LOC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0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Q1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0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Q2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0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Q3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F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COR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N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Y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F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DUB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Y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Y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F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DUB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Y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N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857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M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000" spc="-25" dirty="0">
                          <a:latin typeface="Microsoft Sans Serif"/>
                          <a:cs typeface="Microsoft Sans Serif"/>
                        </a:rPr>
                        <a:t>LIM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N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Y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000" spc="-5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3142488" y="2654807"/>
            <a:ext cx="2783205" cy="466725"/>
          </a:xfrm>
          <a:custGeom>
            <a:avLst/>
            <a:gdLst/>
            <a:ahLst/>
            <a:cxnLst/>
            <a:rect l="l" t="t" r="r" b="b"/>
            <a:pathLst>
              <a:path w="2783204" h="466725">
                <a:moveTo>
                  <a:pt x="2705100" y="0"/>
                </a:moveTo>
                <a:lnTo>
                  <a:pt x="77724" y="0"/>
                </a:lnTo>
                <a:lnTo>
                  <a:pt x="47470" y="6107"/>
                </a:lnTo>
                <a:lnTo>
                  <a:pt x="22764" y="22764"/>
                </a:lnTo>
                <a:lnTo>
                  <a:pt x="6107" y="47470"/>
                </a:lnTo>
                <a:lnTo>
                  <a:pt x="0" y="77724"/>
                </a:lnTo>
                <a:lnTo>
                  <a:pt x="0" y="388619"/>
                </a:lnTo>
                <a:lnTo>
                  <a:pt x="6107" y="418873"/>
                </a:lnTo>
                <a:lnTo>
                  <a:pt x="22764" y="443579"/>
                </a:lnTo>
                <a:lnTo>
                  <a:pt x="47470" y="460236"/>
                </a:lnTo>
                <a:lnTo>
                  <a:pt x="77724" y="466344"/>
                </a:lnTo>
                <a:lnTo>
                  <a:pt x="2705100" y="466344"/>
                </a:lnTo>
                <a:lnTo>
                  <a:pt x="2735353" y="460236"/>
                </a:lnTo>
                <a:lnTo>
                  <a:pt x="2760059" y="443579"/>
                </a:lnTo>
                <a:lnTo>
                  <a:pt x="2776716" y="418873"/>
                </a:lnTo>
                <a:lnTo>
                  <a:pt x="2782824" y="388619"/>
                </a:lnTo>
                <a:lnTo>
                  <a:pt x="2782824" y="77724"/>
                </a:lnTo>
                <a:lnTo>
                  <a:pt x="2776716" y="47470"/>
                </a:lnTo>
                <a:lnTo>
                  <a:pt x="2760059" y="22764"/>
                </a:lnTo>
                <a:lnTo>
                  <a:pt x="2735353" y="6107"/>
                </a:lnTo>
                <a:lnTo>
                  <a:pt x="2705100" y="0"/>
                </a:lnTo>
                <a:close/>
              </a:path>
            </a:pathLst>
          </a:custGeom>
          <a:solidFill>
            <a:srgbClr val="A64D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57015" y="2767330"/>
            <a:ext cx="9550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</a:rPr>
              <a:t>JOIN</a:t>
            </a: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4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</a:rPr>
              <a:t>ID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45814" y="2040635"/>
            <a:ext cx="638810" cy="628650"/>
          </a:xfrm>
          <a:custGeom>
            <a:avLst/>
            <a:gdLst/>
            <a:ahLst/>
            <a:cxnLst/>
            <a:rect l="l" t="t" r="r" b="b"/>
            <a:pathLst>
              <a:path w="638810" h="628650">
                <a:moveTo>
                  <a:pt x="524510" y="514222"/>
                </a:moveTo>
                <a:lnTo>
                  <a:pt x="581278" y="628650"/>
                </a:lnTo>
                <a:lnTo>
                  <a:pt x="629274" y="533400"/>
                </a:lnTo>
                <a:lnTo>
                  <a:pt x="562483" y="533400"/>
                </a:lnTo>
                <a:lnTo>
                  <a:pt x="562549" y="514307"/>
                </a:lnTo>
                <a:lnTo>
                  <a:pt x="524510" y="514222"/>
                </a:lnTo>
                <a:close/>
              </a:path>
              <a:path w="638810" h="628650">
                <a:moveTo>
                  <a:pt x="562549" y="514307"/>
                </a:moveTo>
                <a:lnTo>
                  <a:pt x="562483" y="533400"/>
                </a:lnTo>
                <a:lnTo>
                  <a:pt x="600583" y="533400"/>
                </a:lnTo>
                <a:lnTo>
                  <a:pt x="600583" y="514392"/>
                </a:lnTo>
                <a:lnTo>
                  <a:pt x="562549" y="514307"/>
                </a:lnTo>
                <a:close/>
              </a:path>
              <a:path w="638810" h="628650">
                <a:moveTo>
                  <a:pt x="600583" y="514392"/>
                </a:moveTo>
                <a:lnTo>
                  <a:pt x="600583" y="533400"/>
                </a:lnTo>
                <a:lnTo>
                  <a:pt x="629274" y="533400"/>
                </a:lnTo>
                <a:lnTo>
                  <a:pt x="638810" y="514476"/>
                </a:lnTo>
                <a:lnTo>
                  <a:pt x="600583" y="514392"/>
                </a:lnTo>
                <a:close/>
              </a:path>
              <a:path w="638810" h="628650">
                <a:moveTo>
                  <a:pt x="0" y="0"/>
                </a:moveTo>
                <a:lnTo>
                  <a:pt x="0" y="38100"/>
                </a:lnTo>
                <a:lnTo>
                  <a:pt x="62102" y="38353"/>
                </a:lnTo>
                <a:lnTo>
                  <a:pt x="93599" y="38988"/>
                </a:lnTo>
                <a:lnTo>
                  <a:pt x="157225" y="42037"/>
                </a:lnTo>
                <a:lnTo>
                  <a:pt x="220218" y="48259"/>
                </a:lnTo>
                <a:lnTo>
                  <a:pt x="281177" y="59055"/>
                </a:lnTo>
                <a:lnTo>
                  <a:pt x="338963" y="75437"/>
                </a:lnTo>
                <a:lnTo>
                  <a:pt x="392175" y="98678"/>
                </a:lnTo>
                <a:lnTo>
                  <a:pt x="428116" y="120776"/>
                </a:lnTo>
                <a:lnTo>
                  <a:pt x="460883" y="147827"/>
                </a:lnTo>
                <a:lnTo>
                  <a:pt x="489458" y="180847"/>
                </a:lnTo>
                <a:lnTo>
                  <a:pt x="512190" y="217677"/>
                </a:lnTo>
                <a:lnTo>
                  <a:pt x="529716" y="258318"/>
                </a:lnTo>
                <a:lnTo>
                  <a:pt x="542925" y="302513"/>
                </a:lnTo>
                <a:lnTo>
                  <a:pt x="554355" y="364870"/>
                </a:lnTo>
                <a:lnTo>
                  <a:pt x="560324" y="430149"/>
                </a:lnTo>
                <a:lnTo>
                  <a:pt x="562589" y="496188"/>
                </a:lnTo>
                <a:lnTo>
                  <a:pt x="562549" y="514307"/>
                </a:lnTo>
                <a:lnTo>
                  <a:pt x="600583" y="514392"/>
                </a:lnTo>
                <a:lnTo>
                  <a:pt x="600583" y="496188"/>
                </a:lnTo>
                <a:lnTo>
                  <a:pt x="599821" y="461899"/>
                </a:lnTo>
                <a:lnTo>
                  <a:pt x="595757" y="392938"/>
                </a:lnTo>
                <a:lnTo>
                  <a:pt x="586613" y="325246"/>
                </a:lnTo>
                <a:lnTo>
                  <a:pt x="570611" y="260476"/>
                </a:lnTo>
                <a:lnTo>
                  <a:pt x="552703" y="214249"/>
                </a:lnTo>
                <a:lnTo>
                  <a:pt x="528955" y="171069"/>
                </a:lnTo>
                <a:lnTo>
                  <a:pt x="498348" y="131699"/>
                </a:lnTo>
                <a:lnTo>
                  <a:pt x="462280" y="98806"/>
                </a:lnTo>
                <a:lnTo>
                  <a:pt x="408686" y="64262"/>
                </a:lnTo>
                <a:lnTo>
                  <a:pt x="350520" y="39243"/>
                </a:lnTo>
                <a:lnTo>
                  <a:pt x="288671" y="21716"/>
                </a:lnTo>
                <a:lnTo>
                  <a:pt x="224536" y="10413"/>
                </a:lnTo>
                <a:lnTo>
                  <a:pt x="159385" y="3937"/>
                </a:lnTo>
                <a:lnTo>
                  <a:pt x="94361" y="1015"/>
                </a:lnTo>
                <a:lnTo>
                  <a:pt x="62357" y="253"/>
                </a:lnTo>
                <a:lnTo>
                  <a:pt x="0" y="0"/>
                </a:lnTo>
                <a:close/>
              </a:path>
            </a:pathLst>
          </a:custGeom>
          <a:solidFill>
            <a:srgbClr val="A64D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15307" y="2042160"/>
            <a:ext cx="638810" cy="628650"/>
          </a:xfrm>
          <a:custGeom>
            <a:avLst/>
            <a:gdLst/>
            <a:ahLst/>
            <a:cxnLst/>
            <a:rect l="l" t="t" r="r" b="b"/>
            <a:pathLst>
              <a:path w="638810" h="628650">
                <a:moveTo>
                  <a:pt x="38100" y="514392"/>
                </a:moveTo>
                <a:lnTo>
                  <a:pt x="0" y="514476"/>
                </a:lnTo>
                <a:lnTo>
                  <a:pt x="57530" y="628650"/>
                </a:lnTo>
                <a:lnTo>
                  <a:pt x="104785" y="533400"/>
                </a:lnTo>
                <a:lnTo>
                  <a:pt x="38100" y="533400"/>
                </a:lnTo>
                <a:lnTo>
                  <a:pt x="38100" y="514392"/>
                </a:lnTo>
                <a:close/>
              </a:path>
              <a:path w="638810" h="628650">
                <a:moveTo>
                  <a:pt x="76200" y="514307"/>
                </a:moveTo>
                <a:lnTo>
                  <a:pt x="38100" y="514392"/>
                </a:lnTo>
                <a:lnTo>
                  <a:pt x="38100" y="533400"/>
                </a:lnTo>
                <a:lnTo>
                  <a:pt x="76200" y="533400"/>
                </a:lnTo>
                <a:lnTo>
                  <a:pt x="76200" y="514307"/>
                </a:lnTo>
                <a:close/>
              </a:path>
              <a:path w="638810" h="628650">
                <a:moveTo>
                  <a:pt x="114300" y="514222"/>
                </a:moveTo>
                <a:lnTo>
                  <a:pt x="76200" y="514307"/>
                </a:lnTo>
                <a:lnTo>
                  <a:pt x="76200" y="533400"/>
                </a:lnTo>
                <a:lnTo>
                  <a:pt x="104785" y="533400"/>
                </a:lnTo>
                <a:lnTo>
                  <a:pt x="114300" y="514222"/>
                </a:lnTo>
                <a:close/>
              </a:path>
              <a:path w="638810" h="628650">
                <a:moveTo>
                  <a:pt x="638682" y="0"/>
                </a:moveTo>
                <a:lnTo>
                  <a:pt x="576326" y="253"/>
                </a:lnTo>
                <a:lnTo>
                  <a:pt x="511937" y="2158"/>
                </a:lnTo>
                <a:lnTo>
                  <a:pt x="446658" y="6731"/>
                </a:lnTo>
                <a:lnTo>
                  <a:pt x="381888" y="15366"/>
                </a:lnTo>
                <a:lnTo>
                  <a:pt x="318896" y="29590"/>
                </a:lnTo>
                <a:lnTo>
                  <a:pt x="258698" y="50672"/>
                </a:lnTo>
                <a:lnTo>
                  <a:pt x="202818" y="80137"/>
                </a:lnTo>
                <a:lnTo>
                  <a:pt x="164083" y="108965"/>
                </a:lnTo>
                <a:lnTo>
                  <a:pt x="129412" y="144398"/>
                </a:lnTo>
                <a:lnTo>
                  <a:pt x="101218" y="184912"/>
                </a:lnTo>
                <a:lnTo>
                  <a:pt x="79501" y="229107"/>
                </a:lnTo>
                <a:lnTo>
                  <a:pt x="59181" y="292226"/>
                </a:lnTo>
                <a:lnTo>
                  <a:pt x="46862" y="358901"/>
                </a:lnTo>
                <a:lnTo>
                  <a:pt x="40512" y="427481"/>
                </a:lnTo>
                <a:lnTo>
                  <a:pt x="38100" y="496188"/>
                </a:lnTo>
                <a:lnTo>
                  <a:pt x="38100" y="514392"/>
                </a:lnTo>
                <a:lnTo>
                  <a:pt x="76200" y="514307"/>
                </a:lnTo>
                <a:lnTo>
                  <a:pt x="76220" y="496188"/>
                </a:lnTo>
                <a:lnTo>
                  <a:pt x="76962" y="463550"/>
                </a:lnTo>
                <a:lnTo>
                  <a:pt x="80898" y="397256"/>
                </a:lnTo>
                <a:lnTo>
                  <a:pt x="89407" y="333120"/>
                </a:lnTo>
                <a:lnTo>
                  <a:pt x="104266" y="272541"/>
                </a:lnTo>
                <a:lnTo>
                  <a:pt x="120395" y="230758"/>
                </a:lnTo>
                <a:lnTo>
                  <a:pt x="141223" y="192658"/>
                </a:lnTo>
                <a:lnTo>
                  <a:pt x="167639" y="158369"/>
                </a:lnTo>
                <a:lnTo>
                  <a:pt x="199262" y="129285"/>
                </a:lnTo>
                <a:lnTo>
                  <a:pt x="246633" y="98678"/>
                </a:lnTo>
                <a:lnTo>
                  <a:pt x="299846" y="75437"/>
                </a:lnTo>
                <a:lnTo>
                  <a:pt x="357631" y="59054"/>
                </a:lnTo>
                <a:lnTo>
                  <a:pt x="418464" y="48259"/>
                </a:lnTo>
                <a:lnTo>
                  <a:pt x="481583" y="42037"/>
                </a:lnTo>
                <a:lnTo>
                  <a:pt x="545083" y="38988"/>
                </a:lnTo>
                <a:lnTo>
                  <a:pt x="638682" y="38100"/>
                </a:lnTo>
                <a:lnTo>
                  <a:pt x="638682" y="0"/>
                </a:lnTo>
                <a:close/>
              </a:path>
            </a:pathLst>
          </a:custGeom>
          <a:solidFill>
            <a:srgbClr val="A64D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77511" y="3121914"/>
            <a:ext cx="114300" cy="466725"/>
          </a:xfrm>
          <a:custGeom>
            <a:avLst/>
            <a:gdLst/>
            <a:ahLst/>
            <a:cxnLst/>
            <a:rect l="l" t="t" r="r" b="b"/>
            <a:pathLst>
              <a:path w="114300" h="466725">
                <a:moveTo>
                  <a:pt x="38100" y="352171"/>
                </a:moveTo>
                <a:lnTo>
                  <a:pt x="0" y="352171"/>
                </a:lnTo>
                <a:lnTo>
                  <a:pt x="57150" y="466471"/>
                </a:lnTo>
                <a:lnTo>
                  <a:pt x="104775" y="371221"/>
                </a:lnTo>
                <a:lnTo>
                  <a:pt x="38100" y="371221"/>
                </a:lnTo>
                <a:lnTo>
                  <a:pt x="38100" y="352171"/>
                </a:lnTo>
                <a:close/>
              </a:path>
              <a:path w="114300" h="466725">
                <a:moveTo>
                  <a:pt x="76200" y="0"/>
                </a:moveTo>
                <a:lnTo>
                  <a:pt x="38100" y="0"/>
                </a:lnTo>
                <a:lnTo>
                  <a:pt x="38100" y="371221"/>
                </a:lnTo>
                <a:lnTo>
                  <a:pt x="76200" y="371221"/>
                </a:lnTo>
                <a:lnTo>
                  <a:pt x="76200" y="0"/>
                </a:lnTo>
                <a:close/>
              </a:path>
              <a:path w="114300" h="466725">
                <a:moveTo>
                  <a:pt x="114300" y="352171"/>
                </a:moveTo>
                <a:lnTo>
                  <a:pt x="76200" y="352171"/>
                </a:lnTo>
                <a:lnTo>
                  <a:pt x="76200" y="371221"/>
                </a:lnTo>
                <a:lnTo>
                  <a:pt x="104775" y="371221"/>
                </a:lnTo>
                <a:lnTo>
                  <a:pt x="114300" y="352171"/>
                </a:lnTo>
                <a:close/>
              </a:path>
            </a:pathLst>
          </a:custGeom>
          <a:solidFill>
            <a:srgbClr val="A64D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5661" y="1277874"/>
            <a:ext cx="394970" cy="1176655"/>
          </a:xfrm>
          <a:custGeom>
            <a:avLst/>
            <a:gdLst/>
            <a:ahLst/>
            <a:cxnLst/>
            <a:rect l="l" t="t" r="r" b="b"/>
            <a:pathLst>
              <a:path w="394969" h="1176655">
                <a:moveTo>
                  <a:pt x="0" y="65786"/>
                </a:moveTo>
                <a:lnTo>
                  <a:pt x="5169" y="40183"/>
                </a:lnTo>
                <a:lnTo>
                  <a:pt x="19267" y="19272"/>
                </a:lnTo>
                <a:lnTo>
                  <a:pt x="40178" y="5171"/>
                </a:lnTo>
                <a:lnTo>
                  <a:pt x="65785" y="0"/>
                </a:lnTo>
                <a:lnTo>
                  <a:pt x="328929" y="0"/>
                </a:lnTo>
                <a:lnTo>
                  <a:pt x="354532" y="5171"/>
                </a:lnTo>
                <a:lnTo>
                  <a:pt x="375443" y="19272"/>
                </a:lnTo>
                <a:lnTo>
                  <a:pt x="389544" y="40183"/>
                </a:lnTo>
                <a:lnTo>
                  <a:pt x="394716" y="65786"/>
                </a:lnTo>
                <a:lnTo>
                  <a:pt x="394716" y="1110742"/>
                </a:lnTo>
                <a:lnTo>
                  <a:pt x="389544" y="1136344"/>
                </a:lnTo>
                <a:lnTo>
                  <a:pt x="375443" y="1157255"/>
                </a:lnTo>
                <a:lnTo>
                  <a:pt x="354532" y="1171356"/>
                </a:lnTo>
                <a:lnTo>
                  <a:pt x="328929" y="1176527"/>
                </a:lnTo>
                <a:lnTo>
                  <a:pt x="65785" y="1176527"/>
                </a:lnTo>
                <a:lnTo>
                  <a:pt x="40178" y="1171356"/>
                </a:lnTo>
                <a:lnTo>
                  <a:pt x="19267" y="1157255"/>
                </a:lnTo>
                <a:lnTo>
                  <a:pt x="5169" y="1136344"/>
                </a:lnTo>
                <a:lnTo>
                  <a:pt x="0" y="1110742"/>
                </a:lnTo>
                <a:lnTo>
                  <a:pt x="0" y="65786"/>
                </a:lnTo>
                <a:close/>
              </a:path>
            </a:pathLst>
          </a:custGeom>
          <a:ln w="28575">
            <a:solidFill>
              <a:srgbClr val="A64D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75909" y="1265682"/>
            <a:ext cx="394970" cy="1176655"/>
          </a:xfrm>
          <a:custGeom>
            <a:avLst/>
            <a:gdLst/>
            <a:ahLst/>
            <a:cxnLst/>
            <a:rect l="l" t="t" r="r" b="b"/>
            <a:pathLst>
              <a:path w="394970" h="1176655">
                <a:moveTo>
                  <a:pt x="0" y="65785"/>
                </a:moveTo>
                <a:lnTo>
                  <a:pt x="5171" y="40183"/>
                </a:lnTo>
                <a:lnTo>
                  <a:pt x="19272" y="19272"/>
                </a:lnTo>
                <a:lnTo>
                  <a:pt x="40183" y="5171"/>
                </a:lnTo>
                <a:lnTo>
                  <a:pt x="65786" y="0"/>
                </a:lnTo>
                <a:lnTo>
                  <a:pt x="328929" y="0"/>
                </a:lnTo>
                <a:lnTo>
                  <a:pt x="354532" y="5171"/>
                </a:lnTo>
                <a:lnTo>
                  <a:pt x="375443" y="19272"/>
                </a:lnTo>
                <a:lnTo>
                  <a:pt x="389544" y="40183"/>
                </a:lnTo>
                <a:lnTo>
                  <a:pt x="394715" y="65785"/>
                </a:lnTo>
                <a:lnTo>
                  <a:pt x="394715" y="1110741"/>
                </a:lnTo>
                <a:lnTo>
                  <a:pt x="389544" y="1136344"/>
                </a:lnTo>
                <a:lnTo>
                  <a:pt x="375443" y="1157255"/>
                </a:lnTo>
                <a:lnTo>
                  <a:pt x="354532" y="1171356"/>
                </a:lnTo>
                <a:lnTo>
                  <a:pt x="328929" y="1176527"/>
                </a:lnTo>
                <a:lnTo>
                  <a:pt x="65786" y="1176527"/>
                </a:lnTo>
                <a:lnTo>
                  <a:pt x="40183" y="1171356"/>
                </a:lnTo>
                <a:lnTo>
                  <a:pt x="19272" y="1157255"/>
                </a:lnTo>
                <a:lnTo>
                  <a:pt x="5171" y="1136344"/>
                </a:lnTo>
                <a:lnTo>
                  <a:pt x="0" y="1110741"/>
                </a:lnTo>
                <a:lnTo>
                  <a:pt x="0" y="65785"/>
                </a:lnTo>
                <a:close/>
              </a:path>
            </a:pathLst>
          </a:custGeom>
          <a:ln w="28574">
            <a:solidFill>
              <a:srgbClr val="A64D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80</a:t>
            </a:fld>
            <a:endParaRPr spc="-25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5627" y="2923031"/>
            <a:ext cx="3046476" cy="22204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550" y="472185"/>
            <a:ext cx="450723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Fusion</a:t>
            </a:r>
            <a:r>
              <a:rPr spc="-135" dirty="0"/>
              <a:t> </a:t>
            </a:r>
            <a:r>
              <a:rPr spc="140" dirty="0"/>
              <a:t>of</a:t>
            </a:r>
            <a:r>
              <a:rPr spc="-125" dirty="0"/>
              <a:t> </a:t>
            </a:r>
            <a:r>
              <a:rPr spc="65" dirty="0"/>
              <a:t>data</a:t>
            </a:r>
            <a:r>
              <a:rPr spc="-130" dirty="0"/>
              <a:t> </a:t>
            </a:r>
            <a:r>
              <a:rPr spc="-55" dirty="0"/>
              <a:t>sources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550" y="1203782"/>
            <a:ext cx="6584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Pandas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123" y="1690370"/>
            <a:ext cx="3366770" cy="178435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35"/>
              </a:lnSpc>
            </a:pPr>
            <a:r>
              <a:rPr sz="1200" dirty="0">
                <a:solidFill>
                  <a:srgbClr val="212121"/>
                </a:solidFill>
                <a:latin typeface="Consolas"/>
                <a:cs typeface="Consolas"/>
              </a:rPr>
              <a:t>result</a:t>
            </a:r>
            <a:r>
              <a:rPr sz="1200" spc="-25" dirty="0">
                <a:solidFill>
                  <a:srgbClr val="21212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200" spc="-35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12121"/>
                </a:solidFill>
                <a:latin typeface="Consolas"/>
                <a:cs typeface="Consolas"/>
              </a:rPr>
              <a:t>pd</a:t>
            </a:r>
            <a:r>
              <a:rPr sz="1200" dirty="0">
                <a:solidFill>
                  <a:srgbClr val="666666"/>
                </a:solidFill>
                <a:latin typeface="Consolas"/>
                <a:cs typeface="Consolas"/>
              </a:rPr>
              <a:t>.</a:t>
            </a:r>
            <a:r>
              <a:rPr sz="1200" b="1" dirty="0">
                <a:solidFill>
                  <a:srgbClr val="212121"/>
                </a:solidFill>
                <a:latin typeface="Consolas"/>
                <a:cs typeface="Consolas"/>
              </a:rPr>
              <a:t>merge</a:t>
            </a:r>
            <a:r>
              <a:rPr sz="1200" dirty="0">
                <a:solidFill>
                  <a:srgbClr val="212121"/>
                </a:solidFill>
                <a:latin typeface="Consolas"/>
                <a:cs typeface="Consolas"/>
              </a:rPr>
              <a:t>(left,</a:t>
            </a:r>
            <a:r>
              <a:rPr sz="1200" spc="-35" dirty="0">
                <a:solidFill>
                  <a:srgbClr val="212121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212121"/>
                </a:solidFill>
                <a:latin typeface="Consolas"/>
                <a:cs typeface="Consolas"/>
              </a:rPr>
              <a:t>right,</a:t>
            </a:r>
            <a:r>
              <a:rPr sz="1200" spc="-25" dirty="0">
                <a:solidFill>
                  <a:srgbClr val="212121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212121"/>
                </a:solidFill>
                <a:latin typeface="Consolas"/>
                <a:cs typeface="Consolas"/>
              </a:rPr>
              <a:t>on</a:t>
            </a:r>
            <a:r>
              <a:rPr sz="1200" spc="-10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  <a:r>
              <a:rPr sz="1200" spc="-10" dirty="0">
                <a:solidFill>
                  <a:srgbClr val="406F9F"/>
                </a:solidFill>
                <a:latin typeface="Consolas"/>
                <a:cs typeface="Consolas"/>
              </a:rPr>
              <a:t>'key'</a:t>
            </a:r>
            <a:r>
              <a:rPr sz="1200" spc="-10" dirty="0">
                <a:solidFill>
                  <a:srgbClr val="212121"/>
                </a:solidFill>
                <a:latin typeface="Consolas"/>
                <a:cs typeface="Consolas"/>
              </a:rPr>
              <a:t>)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0550" y="2073021"/>
            <a:ext cx="3928745" cy="213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Lots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more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options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merging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concatenation.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400" dirty="0">
                <a:latin typeface="Arial MT"/>
                <a:cs typeface="Arial MT"/>
              </a:rPr>
              <a:t>See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3"/>
              </a:rPr>
              <a:t>docs</a:t>
            </a:r>
            <a:r>
              <a:rPr sz="1400" spc="-1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SQL</a:t>
            </a:r>
            <a:r>
              <a:rPr sz="1400" b="1" spc="-5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Inner</a:t>
            </a:r>
            <a:r>
              <a:rPr sz="1400" b="1" spc="-4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5B9BD4"/>
                </a:solidFill>
                <a:latin typeface="Arial"/>
                <a:cs typeface="Arial"/>
              </a:rPr>
              <a:t>Joins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255"/>
              </a:lnSpc>
              <a:spcBef>
                <a:spcPts val="1440"/>
              </a:spcBef>
            </a:pPr>
            <a:r>
              <a:rPr sz="1100" b="1" spc="-10" dirty="0">
                <a:latin typeface="Consolas"/>
                <a:cs typeface="Consolas"/>
              </a:rPr>
              <a:t>SELECT</a:t>
            </a:r>
            <a:endParaRPr sz="1100">
              <a:latin typeface="Consolas"/>
              <a:cs typeface="Consolas"/>
            </a:endParaRPr>
          </a:p>
          <a:p>
            <a:pPr marL="469900">
              <a:lnSpc>
                <a:spcPts val="1190"/>
              </a:lnSpc>
            </a:pPr>
            <a:r>
              <a:rPr sz="1100" dirty="0">
                <a:latin typeface="Consolas"/>
                <a:cs typeface="Consolas"/>
              </a:rPr>
              <a:t>left.A,</a:t>
            </a:r>
            <a:r>
              <a:rPr sz="1100" spc="-35" dirty="0">
                <a:latin typeface="Consolas"/>
                <a:cs typeface="Consolas"/>
              </a:rPr>
              <a:t> </a:t>
            </a:r>
            <a:r>
              <a:rPr sz="1100" dirty="0">
                <a:latin typeface="Consolas"/>
                <a:cs typeface="Consolas"/>
              </a:rPr>
              <a:t>left.B,</a:t>
            </a:r>
            <a:r>
              <a:rPr sz="1100" spc="-35" dirty="0"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left.key,</a:t>
            </a:r>
            <a:endParaRPr sz="1100">
              <a:latin typeface="Consolas"/>
              <a:cs typeface="Consolas"/>
            </a:endParaRPr>
          </a:p>
          <a:p>
            <a:pPr marL="469900">
              <a:lnSpc>
                <a:spcPts val="1190"/>
              </a:lnSpc>
            </a:pPr>
            <a:r>
              <a:rPr sz="1100" dirty="0">
                <a:latin typeface="Consolas"/>
                <a:cs typeface="Consolas"/>
              </a:rPr>
              <a:t>right.C,</a:t>
            </a:r>
            <a:r>
              <a:rPr sz="1100" spc="-40" dirty="0"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right.D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ts val="1190"/>
              </a:lnSpc>
            </a:pPr>
            <a:r>
              <a:rPr sz="1100" b="1" dirty="0">
                <a:latin typeface="Consolas"/>
                <a:cs typeface="Consolas"/>
              </a:rPr>
              <a:t>FROM</a:t>
            </a:r>
            <a:r>
              <a:rPr sz="1100" b="1" spc="-25" dirty="0">
                <a:latin typeface="Consolas"/>
                <a:cs typeface="Consolas"/>
              </a:rPr>
              <a:t> </a:t>
            </a:r>
            <a:r>
              <a:rPr sz="1100" spc="-20" dirty="0">
                <a:latin typeface="Consolas"/>
                <a:cs typeface="Consolas"/>
              </a:rPr>
              <a:t>left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ts val="1195"/>
              </a:lnSpc>
            </a:pPr>
            <a:r>
              <a:rPr sz="1100" b="1" dirty="0">
                <a:latin typeface="Consolas"/>
                <a:cs typeface="Consolas"/>
              </a:rPr>
              <a:t>INNER</a:t>
            </a:r>
            <a:r>
              <a:rPr sz="1100" b="1" spc="-25" dirty="0">
                <a:latin typeface="Consolas"/>
                <a:cs typeface="Consolas"/>
              </a:rPr>
              <a:t> </a:t>
            </a:r>
            <a:r>
              <a:rPr sz="1100" b="1" dirty="0">
                <a:latin typeface="Consolas"/>
                <a:cs typeface="Consolas"/>
              </a:rPr>
              <a:t>JOIN</a:t>
            </a:r>
            <a:r>
              <a:rPr sz="1100" b="1" spc="-25" dirty="0"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right</a:t>
            </a:r>
            <a:endParaRPr sz="1100">
              <a:latin typeface="Consolas"/>
              <a:cs typeface="Consolas"/>
            </a:endParaRPr>
          </a:p>
          <a:p>
            <a:pPr marL="12700">
              <a:lnSpc>
                <a:spcPts val="1260"/>
              </a:lnSpc>
            </a:pPr>
            <a:r>
              <a:rPr sz="1100" b="1" dirty="0">
                <a:latin typeface="Consolas"/>
                <a:cs typeface="Consolas"/>
              </a:rPr>
              <a:t>ON</a:t>
            </a:r>
            <a:r>
              <a:rPr sz="1100" b="1" spc="-20" dirty="0">
                <a:latin typeface="Consolas"/>
                <a:cs typeface="Consolas"/>
              </a:rPr>
              <a:t> </a:t>
            </a:r>
            <a:r>
              <a:rPr sz="1100" dirty="0">
                <a:latin typeface="Consolas"/>
                <a:cs typeface="Consolas"/>
              </a:rPr>
              <a:t>left.key</a:t>
            </a:r>
            <a:r>
              <a:rPr sz="1100" spc="-20" dirty="0">
                <a:latin typeface="Consolas"/>
                <a:cs typeface="Consolas"/>
              </a:rPr>
              <a:t> </a:t>
            </a:r>
            <a:r>
              <a:rPr sz="1100" dirty="0">
                <a:latin typeface="Consolas"/>
                <a:cs typeface="Consolas"/>
              </a:rPr>
              <a:t>=</a:t>
            </a:r>
            <a:r>
              <a:rPr sz="1100" spc="-20" dirty="0"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right.key;</a:t>
            </a:r>
            <a:endParaRPr sz="1100">
              <a:latin typeface="Consolas"/>
              <a:cs typeface="Consola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44998" y="1129188"/>
            <a:ext cx="3433204" cy="151733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81</a:t>
            </a:fld>
            <a:endParaRPr spc="-25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5750"/>
            <a:ext cx="9144000" cy="4088129"/>
            <a:chOff x="0" y="1055750"/>
            <a:chExt cx="9144000" cy="40881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7636" y="1065275"/>
              <a:ext cx="3826764" cy="357530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02809" y="1060513"/>
              <a:ext cx="3836670" cy="3585210"/>
            </a:xfrm>
            <a:custGeom>
              <a:avLst/>
              <a:gdLst/>
              <a:ahLst/>
              <a:cxnLst/>
              <a:rect l="l" t="t" r="r" b="b"/>
              <a:pathLst>
                <a:path w="3836670" h="3585210">
                  <a:moveTo>
                    <a:pt x="0" y="3584829"/>
                  </a:moveTo>
                  <a:lnTo>
                    <a:pt x="3836289" y="3584829"/>
                  </a:lnTo>
                  <a:lnTo>
                    <a:pt x="3836289" y="0"/>
                  </a:lnTo>
                  <a:lnTo>
                    <a:pt x="0" y="0"/>
                  </a:lnTo>
                  <a:lnTo>
                    <a:pt x="0" y="3584829"/>
                  </a:lnTo>
                  <a:close/>
                </a:path>
              </a:pathLst>
            </a:custGeom>
            <a:ln w="9525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0550" y="279653"/>
            <a:ext cx="626110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Dealing</a:t>
            </a:r>
            <a:r>
              <a:rPr spc="-45" dirty="0"/>
              <a:t> </a:t>
            </a:r>
            <a:r>
              <a:rPr spc="80" dirty="0"/>
              <a:t>with</a:t>
            </a:r>
            <a:r>
              <a:rPr spc="-40" dirty="0"/>
              <a:t> </a:t>
            </a:r>
            <a:r>
              <a:rPr dirty="0"/>
              <a:t>unstructured</a:t>
            </a:r>
            <a:r>
              <a:rPr spc="-85" dirty="0"/>
              <a:t> </a:t>
            </a:r>
            <a:r>
              <a:rPr spc="45" dirty="0"/>
              <a:t>data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0550" y="1011682"/>
            <a:ext cx="3710940" cy="26187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394970">
              <a:lnSpc>
                <a:spcPts val="1510"/>
              </a:lnSpc>
              <a:spcBef>
                <a:spcPts val="295"/>
              </a:spcBef>
            </a:pPr>
            <a:r>
              <a:rPr sz="1400" dirty="0">
                <a:latin typeface="Arial MT"/>
                <a:cs typeface="Arial MT"/>
              </a:rPr>
              <a:t>So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far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we've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talked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mostly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about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cleaning </a:t>
            </a:r>
            <a:r>
              <a:rPr sz="1400" dirty="0">
                <a:latin typeface="Arial MT"/>
                <a:cs typeface="Arial MT"/>
              </a:rPr>
              <a:t>structured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(even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structure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awful!)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  <a:spcBef>
                <a:spcPts val="1420"/>
              </a:spcBef>
            </a:pPr>
            <a:r>
              <a:rPr sz="1400" dirty="0">
                <a:latin typeface="Arial MT"/>
                <a:cs typeface="Arial MT"/>
              </a:rPr>
              <a:t>What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about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semi-structured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unstructured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595"/>
              </a:lnSpc>
            </a:pPr>
            <a:r>
              <a:rPr sz="1400" spc="-10" dirty="0">
                <a:latin typeface="Arial MT"/>
                <a:cs typeface="Arial MT"/>
              </a:rPr>
              <a:t>data?</a:t>
            </a:r>
            <a:endParaRPr sz="1400">
              <a:latin typeface="Arial MT"/>
              <a:cs typeface="Arial MT"/>
            </a:endParaRPr>
          </a:p>
          <a:p>
            <a:pPr marL="469265" indent="-304165">
              <a:lnSpc>
                <a:spcPts val="1370"/>
              </a:lnSpc>
              <a:spcBef>
                <a:spcPts val="1460"/>
              </a:spcBef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Natural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language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plain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text</a:t>
            </a:r>
            <a:endParaRPr sz="1200">
              <a:latin typeface="Arial MT"/>
              <a:cs typeface="Arial MT"/>
            </a:endParaRPr>
          </a:p>
          <a:p>
            <a:pPr marL="469265" indent="-304165">
              <a:lnSpc>
                <a:spcPts val="1370"/>
              </a:lnSpc>
              <a:buChar char="●"/>
              <a:tabLst>
                <a:tab pos="469265" algn="l"/>
              </a:tabLst>
            </a:pPr>
            <a:r>
              <a:rPr sz="1200" dirty="0">
                <a:latin typeface="Arial MT"/>
                <a:cs typeface="Arial MT"/>
              </a:rPr>
              <a:t>HTML</a:t>
            </a:r>
            <a:r>
              <a:rPr sz="1200" spc="-8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files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1200">
              <a:latin typeface="Arial MT"/>
              <a:cs typeface="Arial MT"/>
            </a:endParaRPr>
          </a:p>
          <a:p>
            <a:pPr marL="12700" marR="86995">
              <a:lnSpc>
                <a:spcPts val="1300"/>
              </a:lnSpc>
            </a:pPr>
            <a:r>
              <a:rPr sz="1200" dirty="0">
                <a:latin typeface="Arial MT"/>
                <a:cs typeface="Arial MT"/>
              </a:rPr>
              <a:t>Usually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we'll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want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 </a:t>
            </a:r>
            <a:r>
              <a:rPr sz="1200" b="1" dirty="0">
                <a:latin typeface="Arial"/>
                <a:cs typeface="Arial"/>
              </a:rPr>
              <a:t>extract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some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features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dirty="0">
                <a:latin typeface="Arial MT"/>
                <a:cs typeface="Arial MT"/>
              </a:rPr>
              <a:t>from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this </a:t>
            </a:r>
            <a:r>
              <a:rPr sz="1200" dirty="0">
                <a:latin typeface="Arial MT"/>
                <a:cs typeface="Arial MT"/>
              </a:rPr>
              <a:t>type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data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analysis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ts val="1370"/>
              </a:lnSpc>
            </a:pPr>
            <a:r>
              <a:rPr sz="1200" dirty="0">
                <a:latin typeface="Arial MT"/>
                <a:cs typeface="Arial MT"/>
              </a:rPr>
              <a:t>We've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already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seen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one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way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encoding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text</a:t>
            </a:r>
            <a:r>
              <a:rPr sz="1200" spc="-10" dirty="0">
                <a:latin typeface="Arial MT"/>
                <a:cs typeface="Arial MT"/>
              </a:rPr>
              <a:t> features: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ts val="1370"/>
              </a:lnSpc>
            </a:pPr>
            <a:r>
              <a:rPr sz="1200" b="1" spc="-10" dirty="0">
                <a:latin typeface="Arial"/>
                <a:cs typeface="Arial"/>
              </a:rPr>
              <a:t>bag-</a:t>
            </a:r>
            <a:r>
              <a:rPr sz="1200" b="1" spc="-20" dirty="0">
                <a:latin typeface="Arial"/>
                <a:cs typeface="Arial"/>
              </a:rPr>
              <a:t>of-</a:t>
            </a:r>
            <a:r>
              <a:rPr sz="1200" b="1" spc="-10" dirty="0">
                <a:latin typeface="Arial"/>
                <a:cs typeface="Arial"/>
              </a:rPr>
              <a:t>words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20073" y="4543450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 MT"/>
                <a:cs typeface="Arial MT"/>
              </a:rPr>
              <a:t>82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628" y="124714"/>
            <a:ext cx="857948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Web</a:t>
            </a:r>
            <a:r>
              <a:rPr spc="-130" dirty="0"/>
              <a:t> </a:t>
            </a:r>
            <a:r>
              <a:rPr spc="-80" dirty="0"/>
              <a:t>scraping:</a:t>
            </a:r>
            <a:r>
              <a:rPr spc="-100" dirty="0"/>
              <a:t> </a:t>
            </a:r>
            <a:r>
              <a:rPr spc="90" dirty="0"/>
              <a:t>getting</a:t>
            </a:r>
            <a:r>
              <a:rPr spc="-120" dirty="0"/>
              <a:t> </a:t>
            </a:r>
            <a:r>
              <a:rPr spc="65" dirty="0"/>
              <a:t>data</a:t>
            </a:r>
            <a:r>
              <a:rPr spc="-100" dirty="0"/>
              <a:t> </a:t>
            </a:r>
            <a:r>
              <a:rPr spc="70" dirty="0"/>
              <a:t>from</a:t>
            </a:r>
            <a:r>
              <a:rPr spc="-100" dirty="0"/>
              <a:t> </a:t>
            </a:r>
            <a:r>
              <a:rPr spc="-10" dirty="0"/>
              <a:t>webpages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83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0550" y="1197686"/>
            <a:ext cx="7948930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5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Idea</a:t>
            </a:r>
            <a:r>
              <a:rPr sz="1800" dirty="0">
                <a:latin typeface="Arial MT"/>
                <a:cs typeface="Arial MT"/>
              </a:rPr>
              <a:t>: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extract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structured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information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unstructured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web pages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automatic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055"/>
              </a:lnSpc>
            </a:pPr>
            <a:r>
              <a:rPr sz="1800" dirty="0">
                <a:latin typeface="Arial MT"/>
                <a:cs typeface="Arial MT"/>
              </a:rPr>
              <a:t>downloading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parsing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them.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12889" y="2235326"/>
          <a:ext cx="8099424" cy="2025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8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6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3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Task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Issues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Toolbox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Getting</a:t>
                      </a:r>
                      <a:r>
                        <a:rPr sz="1200" spc="9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50" dirty="0">
                          <a:latin typeface="Microsoft Sans Serif"/>
                          <a:cs typeface="Microsoft Sans Serif"/>
                        </a:rPr>
                        <a:t>the</a:t>
                      </a:r>
                      <a:r>
                        <a:rPr sz="1200" spc="7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20" dirty="0">
                          <a:latin typeface="Microsoft Sans Serif"/>
                          <a:cs typeface="Microsoft Sans Serif"/>
                        </a:rPr>
                        <a:t>data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spc="-55" dirty="0">
                          <a:latin typeface="Microsoft Sans Serif"/>
                          <a:cs typeface="Microsoft Sans Serif"/>
                        </a:rPr>
                        <a:t>HTTP</a:t>
                      </a:r>
                      <a:r>
                        <a:rPr sz="12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requests,</a:t>
                      </a:r>
                      <a:r>
                        <a:rPr sz="12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cookies,</a:t>
                      </a:r>
                      <a:r>
                        <a:rPr sz="12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headers,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downloads,</a:t>
                      </a:r>
                      <a:r>
                        <a:rPr sz="1200" spc="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JavaScript,</a:t>
                      </a:r>
                      <a:r>
                        <a:rPr sz="12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timing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Microsoft Sans Serif"/>
                          <a:cs typeface="Microsoft Sans Serif"/>
                          <a:hlinkClick r:id="rId2"/>
                        </a:rPr>
                        <a:t>wget</a:t>
                      </a: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,</a:t>
                      </a:r>
                      <a:r>
                        <a:rPr sz="1200" spc="16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u="sng" spc="-2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Microsoft Sans Serif"/>
                          <a:cs typeface="Microsoft Sans Serif"/>
                          <a:hlinkClick r:id="rId3"/>
                        </a:rPr>
                        <a:t>curl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Microsoft Sans Serif"/>
                          <a:cs typeface="Microsoft Sans Serif"/>
                          <a:hlinkClick r:id="rId4"/>
                        </a:rPr>
                        <a:t>requests</a:t>
                      </a: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,</a:t>
                      </a:r>
                      <a:r>
                        <a:rPr sz="12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Microsoft Sans Serif"/>
                          <a:cs typeface="Microsoft Sans Serif"/>
                          <a:hlinkClick r:id="rId5"/>
                        </a:rPr>
                        <a:t>mechanize</a:t>
                      </a: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,</a:t>
                      </a:r>
                      <a:r>
                        <a:rPr sz="12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Microsoft Sans Serif"/>
                          <a:cs typeface="Microsoft Sans Serif"/>
                          <a:hlinkClick r:id="rId6"/>
                        </a:rPr>
                        <a:t>selenium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91440" marR="19685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Figuring</a:t>
                      </a:r>
                      <a:r>
                        <a:rPr sz="12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65" dirty="0">
                          <a:latin typeface="Microsoft Sans Serif"/>
                          <a:cs typeface="Microsoft Sans Serif"/>
                        </a:rPr>
                        <a:t>out</a:t>
                      </a:r>
                      <a:r>
                        <a:rPr sz="12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which</a:t>
                      </a:r>
                      <a:r>
                        <a:rPr sz="12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20" dirty="0">
                          <a:latin typeface="Microsoft Sans Serif"/>
                          <a:cs typeface="Microsoft Sans Serif"/>
                        </a:rPr>
                        <a:t>data </a:t>
                      </a:r>
                      <a:r>
                        <a:rPr sz="1200" spc="95" dirty="0">
                          <a:latin typeface="Microsoft Sans Serif"/>
                          <a:cs typeface="Microsoft Sans Serif"/>
                        </a:rPr>
                        <a:t>to</a:t>
                      </a:r>
                      <a:r>
                        <a:rPr sz="12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35" dirty="0">
                          <a:latin typeface="Microsoft Sans Serif"/>
                          <a:cs typeface="Microsoft Sans Serif"/>
                        </a:rPr>
                        <a:t>get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Link</a:t>
                      </a:r>
                      <a:r>
                        <a:rPr sz="12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crawling</a:t>
                      </a:r>
                      <a:r>
                        <a:rPr sz="12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sz="12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spidering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Microsoft Sans Serif"/>
                          <a:cs typeface="Microsoft Sans Serif"/>
                          <a:hlinkClick r:id="rId7"/>
                        </a:rPr>
                        <a:t>scrapy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Extracting</a:t>
                      </a:r>
                      <a:r>
                        <a:rPr sz="1200" spc="17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structured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35" dirty="0">
                          <a:latin typeface="Microsoft Sans Serif"/>
                          <a:cs typeface="Microsoft Sans Serif"/>
                        </a:rPr>
                        <a:t>information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Robust</a:t>
                      </a:r>
                      <a:r>
                        <a:rPr sz="12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parsing,</a:t>
                      </a: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DOM</a:t>
                      </a:r>
                      <a:r>
                        <a:rPr sz="12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querying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u="sng" spc="-1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Microsoft Sans Serif"/>
                          <a:cs typeface="Microsoft Sans Serif"/>
                          <a:hlinkClick r:id="rId8"/>
                        </a:rPr>
                        <a:t>PyQuery</a:t>
                      </a:r>
                      <a:r>
                        <a:rPr sz="1200" spc="-10" dirty="0">
                          <a:latin typeface="Microsoft Sans Serif"/>
                          <a:cs typeface="Microsoft Sans Serif"/>
                        </a:rPr>
                        <a:t>,</a:t>
                      </a:r>
                      <a:r>
                        <a:rPr sz="1200" spc="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u="sng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Microsoft Sans Serif"/>
                          <a:cs typeface="Microsoft Sans Serif"/>
                          <a:hlinkClick r:id="rId9"/>
                        </a:rPr>
                        <a:t>BeautifulSoup</a:t>
                      </a:r>
                      <a:r>
                        <a:rPr sz="1200" dirty="0">
                          <a:latin typeface="Microsoft Sans Serif"/>
                          <a:cs typeface="Microsoft Sans Serif"/>
                        </a:rPr>
                        <a:t>,</a:t>
                      </a:r>
                      <a:r>
                        <a:rPr sz="1200" spc="9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u="sng" spc="-20" dirty="0">
                          <a:solidFill>
                            <a:srgbClr val="0462C1"/>
                          </a:solidFill>
                          <a:uFill>
                            <a:solidFill>
                              <a:srgbClr val="0462C1"/>
                            </a:solidFill>
                          </a:uFill>
                          <a:latin typeface="Microsoft Sans Serif"/>
                          <a:cs typeface="Microsoft Sans Serif"/>
                          <a:hlinkClick r:id="rId10"/>
                        </a:rPr>
                        <a:t>lxml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920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Web</a:t>
            </a:r>
            <a:r>
              <a:rPr spc="-80" dirty="0"/>
              <a:t> </a:t>
            </a:r>
            <a:r>
              <a:rPr spc="-55" dirty="0"/>
              <a:t>scraping</a:t>
            </a:r>
          </a:p>
        </p:txBody>
      </p:sp>
      <p:sp>
        <p:nvSpPr>
          <p:cNvPr id="3" name="object 3"/>
          <p:cNvSpPr/>
          <p:nvPr/>
        </p:nvSpPr>
        <p:spPr>
          <a:xfrm>
            <a:off x="3460241" y="3816413"/>
            <a:ext cx="55244" cy="120650"/>
          </a:xfrm>
          <a:custGeom>
            <a:avLst/>
            <a:gdLst/>
            <a:ahLst/>
            <a:cxnLst/>
            <a:rect l="l" t="t" r="r" b="b"/>
            <a:pathLst>
              <a:path w="55245" h="120650">
                <a:moveTo>
                  <a:pt x="54863" y="0"/>
                </a:moveTo>
                <a:lnTo>
                  <a:pt x="0" y="0"/>
                </a:lnTo>
                <a:lnTo>
                  <a:pt x="0" y="120396"/>
                </a:lnTo>
                <a:lnTo>
                  <a:pt x="54863" y="120396"/>
                </a:lnTo>
                <a:lnTo>
                  <a:pt x="54863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0550" y="1203782"/>
            <a:ext cx="3415665" cy="274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14"/>
              </a:lnSpc>
              <a:spcBef>
                <a:spcPts val="105"/>
              </a:spcBef>
            </a:pPr>
            <a:r>
              <a:rPr sz="1400" b="1" dirty="0">
                <a:solidFill>
                  <a:srgbClr val="5B9BD4"/>
                </a:solidFill>
                <a:latin typeface="Arial"/>
                <a:cs typeface="Arial"/>
              </a:rPr>
              <a:t>wget,</a:t>
            </a:r>
            <a:r>
              <a:rPr sz="1400" b="1" spc="-25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b="1" spc="-20" dirty="0">
                <a:solidFill>
                  <a:srgbClr val="5B9BD4"/>
                </a:solidFill>
                <a:latin typeface="Arial"/>
                <a:cs typeface="Arial"/>
              </a:rPr>
              <a:t>curl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375"/>
              </a:lnSpc>
            </a:pPr>
            <a:r>
              <a:rPr sz="1200" dirty="0">
                <a:latin typeface="Arial MT"/>
                <a:cs typeface="Arial MT"/>
              </a:rPr>
              <a:t>Convenient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command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line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tools.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onsolas"/>
                <a:cs typeface="Consolas"/>
              </a:rPr>
              <a:t>$</a:t>
            </a:r>
            <a:r>
              <a:rPr sz="1100" spc="-50" dirty="0">
                <a:latin typeface="Consolas"/>
                <a:cs typeface="Consolas"/>
              </a:rPr>
              <a:t> </a:t>
            </a:r>
            <a:r>
              <a:rPr sz="1000" dirty="0">
                <a:latin typeface="Consolas"/>
                <a:cs typeface="Consolas"/>
              </a:rPr>
              <a:t>curl</a:t>
            </a:r>
            <a:r>
              <a:rPr sz="1000" spc="-40" dirty="0">
                <a:latin typeface="Consolas"/>
                <a:cs typeface="Consolas"/>
              </a:rPr>
              <a:t> </a:t>
            </a:r>
            <a:r>
              <a:rPr sz="1000" dirty="0">
                <a:solidFill>
                  <a:srgbClr val="4040FF"/>
                </a:solidFill>
                <a:latin typeface="Consolas"/>
                <a:cs typeface="Consolas"/>
                <a:hlinkClick r:id="rId2"/>
              </a:rPr>
              <a:t>https://curl.haxx.se</a:t>
            </a:r>
            <a:r>
              <a:rPr sz="1000" spc="-15" dirty="0">
                <a:solidFill>
                  <a:srgbClr val="4040FF"/>
                </a:solidFill>
                <a:latin typeface="Consolas"/>
                <a:cs typeface="Consolas"/>
              </a:rPr>
              <a:t> </a:t>
            </a:r>
            <a:r>
              <a:rPr sz="1000" dirty="0">
                <a:latin typeface="Consolas"/>
                <a:cs typeface="Consolas"/>
              </a:rPr>
              <a:t>&gt;&gt;</a:t>
            </a:r>
            <a:r>
              <a:rPr sz="1000" spc="-55" dirty="0">
                <a:latin typeface="Consolas"/>
                <a:cs typeface="Consolas"/>
              </a:rPr>
              <a:t> </a:t>
            </a:r>
            <a:r>
              <a:rPr sz="1000" spc="-10" dirty="0">
                <a:latin typeface="Consolas"/>
                <a:cs typeface="Consolas"/>
              </a:rPr>
              <a:t>page.html</a:t>
            </a:r>
            <a:endParaRPr sz="1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000">
              <a:latin typeface="Consolas"/>
              <a:cs typeface="Consolas"/>
            </a:endParaRPr>
          </a:p>
          <a:p>
            <a:pPr marL="12700">
              <a:lnSpc>
                <a:spcPts val="1610"/>
              </a:lnSpc>
            </a:pP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requests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370"/>
              </a:lnSpc>
            </a:pPr>
            <a:r>
              <a:rPr sz="1200" dirty="0">
                <a:latin typeface="Arial MT"/>
                <a:cs typeface="Arial MT"/>
              </a:rPr>
              <a:t>Easily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make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HTTP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requests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directly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Python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solidFill>
                  <a:srgbClr val="745234"/>
                </a:solidFill>
                <a:latin typeface="Consolas"/>
                <a:cs typeface="Consolas"/>
              </a:rPr>
              <a:t>&gt;&gt;&gt;</a:t>
            </a:r>
            <a:r>
              <a:rPr sz="800" spc="-10" dirty="0">
                <a:solidFill>
                  <a:srgbClr val="745234"/>
                </a:solidFill>
                <a:latin typeface="Consolas"/>
                <a:cs typeface="Consolas"/>
              </a:rPr>
              <a:t> </a:t>
            </a:r>
            <a:r>
              <a:rPr sz="800" dirty="0">
                <a:latin typeface="Consolas"/>
                <a:cs typeface="Consolas"/>
              </a:rPr>
              <a:t>r</a:t>
            </a:r>
            <a:r>
              <a:rPr sz="800" spc="-5" dirty="0"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572800"/>
                </a:solidFill>
                <a:latin typeface="Consolas"/>
                <a:cs typeface="Consolas"/>
              </a:rPr>
              <a:t>=</a:t>
            </a:r>
            <a:r>
              <a:rPr sz="800" spc="-5" dirty="0">
                <a:solidFill>
                  <a:srgbClr val="572800"/>
                </a:solidFill>
                <a:latin typeface="Consolas"/>
                <a:cs typeface="Consolas"/>
              </a:rPr>
              <a:t> </a:t>
            </a:r>
            <a:r>
              <a:rPr sz="800" spc="-10" dirty="0">
                <a:latin typeface="Consolas"/>
                <a:cs typeface="Consolas"/>
              </a:rPr>
              <a:t>requests</a:t>
            </a:r>
            <a:r>
              <a:rPr sz="800" spc="-10" dirty="0">
                <a:solidFill>
                  <a:srgbClr val="572800"/>
                </a:solidFill>
                <a:latin typeface="Consolas"/>
                <a:cs typeface="Consolas"/>
              </a:rPr>
              <a:t>.</a:t>
            </a:r>
            <a:r>
              <a:rPr sz="800" spc="-10" dirty="0">
                <a:latin typeface="Consolas"/>
                <a:cs typeface="Consolas"/>
              </a:rPr>
              <a:t>get</a:t>
            </a:r>
            <a:r>
              <a:rPr sz="800" b="1" spc="-10" dirty="0">
                <a:latin typeface="Consolas"/>
                <a:cs typeface="Consolas"/>
              </a:rPr>
              <a:t>(</a:t>
            </a:r>
            <a:endParaRPr sz="800">
              <a:latin typeface="Consolas"/>
              <a:cs typeface="Consolas"/>
            </a:endParaRPr>
          </a:p>
          <a:p>
            <a:pPr marL="457200">
              <a:lnSpc>
                <a:spcPct val="100000"/>
              </a:lnSpc>
            </a:pPr>
            <a:r>
              <a:rPr sz="800" dirty="0">
                <a:solidFill>
                  <a:srgbClr val="4E9A05"/>
                </a:solidFill>
                <a:latin typeface="Consolas"/>
                <a:cs typeface="Consolas"/>
              </a:rPr>
              <a:t>'https://api.github.com/user'</a:t>
            </a:r>
            <a:r>
              <a:rPr sz="800" b="1" dirty="0">
                <a:latin typeface="Consolas"/>
                <a:cs typeface="Consolas"/>
              </a:rPr>
              <a:t>,</a:t>
            </a:r>
            <a:r>
              <a:rPr sz="800" b="1" spc="-40" dirty="0">
                <a:latin typeface="Consolas"/>
                <a:cs typeface="Consolas"/>
              </a:rPr>
              <a:t> </a:t>
            </a:r>
            <a:r>
              <a:rPr sz="800" dirty="0">
                <a:latin typeface="Consolas"/>
                <a:cs typeface="Consolas"/>
              </a:rPr>
              <a:t>auth</a:t>
            </a:r>
            <a:r>
              <a:rPr sz="800" dirty="0">
                <a:solidFill>
                  <a:srgbClr val="572800"/>
                </a:solidFill>
                <a:latin typeface="Consolas"/>
                <a:cs typeface="Consolas"/>
              </a:rPr>
              <a:t>=</a:t>
            </a:r>
            <a:r>
              <a:rPr sz="800" b="1" dirty="0">
                <a:latin typeface="Consolas"/>
                <a:cs typeface="Consolas"/>
              </a:rPr>
              <a:t>(</a:t>
            </a:r>
            <a:r>
              <a:rPr sz="800" dirty="0">
                <a:solidFill>
                  <a:srgbClr val="4E9A05"/>
                </a:solidFill>
                <a:latin typeface="Consolas"/>
                <a:cs typeface="Consolas"/>
              </a:rPr>
              <a:t>'user'</a:t>
            </a:r>
            <a:r>
              <a:rPr sz="800" b="1" dirty="0">
                <a:latin typeface="Consolas"/>
                <a:cs typeface="Consolas"/>
              </a:rPr>
              <a:t>,</a:t>
            </a:r>
            <a:r>
              <a:rPr sz="800" b="1" spc="-25" dirty="0">
                <a:latin typeface="Consolas"/>
                <a:cs typeface="Consolas"/>
              </a:rPr>
              <a:t> </a:t>
            </a:r>
            <a:r>
              <a:rPr sz="800" spc="-10" dirty="0">
                <a:solidFill>
                  <a:srgbClr val="4E9A05"/>
                </a:solidFill>
                <a:latin typeface="Consolas"/>
                <a:cs typeface="Consolas"/>
              </a:rPr>
              <a:t>'pass'</a:t>
            </a:r>
            <a:r>
              <a:rPr sz="800" b="1" spc="-10" dirty="0">
                <a:latin typeface="Consolas"/>
                <a:cs typeface="Consolas"/>
              </a:rPr>
              <a:t>))</a:t>
            </a:r>
            <a:endParaRPr sz="800">
              <a:latin typeface="Consolas"/>
              <a:cs typeface="Consolas"/>
            </a:endParaRPr>
          </a:p>
          <a:p>
            <a:pPr marL="12700" marR="2448560">
              <a:lnSpc>
                <a:spcPct val="100000"/>
              </a:lnSpc>
            </a:pPr>
            <a:r>
              <a:rPr sz="800" dirty="0">
                <a:solidFill>
                  <a:srgbClr val="745234"/>
                </a:solidFill>
                <a:latin typeface="Consolas"/>
                <a:cs typeface="Consolas"/>
              </a:rPr>
              <a:t>&gt;&gt;&gt;</a:t>
            </a:r>
            <a:r>
              <a:rPr sz="800" spc="-10" dirty="0">
                <a:solidFill>
                  <a:srgbClr val="745234"/>
                </a:solidFill>
                <a:latin typeface="Consolas"/>
                <a:cs typeface="Consolas"/>
              </a:rPr>
              <a:t> </a:t>
            </a:r>
            <a:r>
              <a:rPr sz="800" spc="-10" dirty="0">
                <a:latin typeface="Consolas"/>
                <a:cs typeface="Consolas"/>
              </a:rPr>
              <a:t>r</a:t>
            </a:r>
            <a:r>
              <a:rPr sz="800" spc="-10" dirty="0">
                <a:solidFill>
                  <a:srgbClr val="572800"/>
                </a:solidFill>
                <a:latin typeface="Consolas"/>
                <a:cs typeface="Consolas"/>
              </a:rPr>
              <a:t>.</a:t>
            </a:r>
            <a:r>
              <a:rPr sz="800" spc="-10" dirty="0">
                <a:latin typeface="Consolas"/>
                <a:cs typeface="Consolas"/>
              </a:rPr>
              <a:t>status_code </a:t>
            </a:r>
            <a:r>
              <a:rPr sz="800" spc="-25" dirty="0">
                <a:solidFill>
                  <a:srgbClr val="878787"/>
                </a:solidFill>
                <a:latin typeface="Consolas"/>
                <a:cs typeface="Consolas"/>
              </a:rPr>
              <a:t>200</a:t>
            </a:r>
            <a:endParaRPr sz="800">
              <a:latin typeface="Consolas"/>
              <a:cs typeface="Consolas"/>
            </a:endParaRPr>
          </a:p>
          <a:p>
            <a:pPr marL="12700" marR="1614170">
              <a:lnSpc>
                <a:spcPct val="100000"/>
              </a:lnSpc>
            </a:pPr>
            <a:r>
              <a:rPr sz="800" dirty="0">
                <a:solidFill>
                  <a:srgbClr val="745234"/>
                </a:solidFill>
                <a:latin typeface="Consolas"/>
                <a:cs typeface="Consolas"/>
              </a:rPr>
              <a:t>&gt;&gt;&gt;</a:t>
            </a:r>
            <a:r>
              <a:rPr sz="800" spc="155" dirty="0">
                <a:solidFill>
                  <a:srgbClr val="745234"/>
                </a:solidFill>
                <a:latin typeface="Consolas"/>
                <a:cs typeface="Consolas"/>
              </a:rPr>
              <a:t> </a:t>
            </a:r>
            <a:r>
              <a:rPr sz="800" spc="-10" dirty="0">
                <a:latin typeface="Consolas"/>
                <a:cs typeface="Consolas"/>
              </a:rPr>
              <a:t>r</a:t>
            </a:r>
            <a:r>
              <a:rPr sz="800" spc="-10" dirty="0">
                <a:solidFill>
                  <a:srgbClr val="572800"/>
                </a:solidFill>
                <a:latin typeface="Consolas"/>
                <a:cs typeface="Consolas"/>
              </a:rPr>
              <a:t>.</a:t>
            </a:r>
            <a:r>
              <a:rPr sz="800" spc="-10" dirty="0">
                <a:latin typeface="Consolas"/>
                <a:cs typeface="Consolas"/>
              </a:rPr>
              <a:t>headers</a:t>
            </a:r>
            <a:r>
              <a:rPr sz="800" b="1" spc="-10" dirty="0">
                <a:latin typeface="Consolas"/>
                <a:cs typeface="Consolas"/>
              </a:rPr>
              <a:t>[</a:t>
            </a:r>
            <a:r>
              <a:rPr sz="800" spc="-10" dirty="0">
                <a:solidFill>
                  <a:srgbClr val="4E9A05"/>
                </a:solidFill>
                <a:latin typeface="Consolas"/>
                <a:cs typeface="Consolas"/>
              </a:rPr>
              <a:t>'content-type'</a:t>
            </a:r>
            <a:r>
              <a:rPr sz="800" b="1" spc="-10" dirty="0">
                <a:latin typeface="Consolas"/>
                <a:cs typeface="Consolas"/>
              </a:rPr>
              <a:t>] </a:t>
            </a:r>
            <a:r>
              <a:rPr sz="800" dirty="0">
                <a:solidFill>
                  <a:srgbClr val="878787"/>
                </a:solidFill>
                <a:latin typeface="Consolas"/>
                <a:cs typeface="Consolas"/>
              </a:rPr>
              <a:t>'application/json;</a:t>
            </a:r>
            <a:r>
              <a:rPr sz="800" spc="-30" dirty="0">
                <a:solidFill>
                  <a:srgbClr val="878787"/>
                </a:solidFill>
                <a:latin typeface="Consolas"/>
                <a:cs typeface="Consolas"/>
              </a:rPr>
              <a:t> </a:t>
            </a:r>
            <a:r>
              <a:rPr sz="800" spc="-10" dirty="0">
                <a:solidFill>
                  <a:srgbClr val="878787"/>
                </a:solidFill>
                <a:latin typeface="Consolas"/>
                <a:cs typeface="Consolas"/>
              </a:rPr>
              <a:t>charset=utf8'</a:t>
            </a:r>
            <a:endParaRPr sz="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solidFill>
                  <a:srgbClr val="745234"/>
                </a:solidFill>
                <a:latin typeface="Consolas"/>
                <a:cs typeface="Consolas"/>
              </a:rPr>
              <a:t>&gt;&gt;&gt;</a:t>
            </a:r>
            <a:r>
              <a:rPr sz="800" spc="-10" dirty="0">
                <a:solidFill>
                  <a:srgbClr val="745234"/>
                </a:solidFill>
                <a:latin typeface="Consolas"/>
                <a:cs typeface="Consolas"/>
              </a:rPr>
              <a:t> </a:t>
            </a:r>
            <a:r>
              <a:rPr sz="800" spc="-10" dirty="0">
                <a:latin typeface="Consolas"/>
                <a:cs typeface="Consolas"/>
              </a:rPr>
              <a:t>r</a:t>
            </a:r>
            <a:r>
              <a:rPr sz="800" spc="-10" dirty="0">
                <a:solidFill>
                  <a:srgbClr val="572800"/>
                </a:solidFill>
                <a:latin typeface="Consolas"/>
                <a:cs typeface="Consolas"/>
              </a:rPr>
              <a:t>.</a:t>
            </a:r>
            <a:r>
              <a:rPr sz="800" spc="-10" dirty="0">
                <a:latin typeface="Consolas"/>
                <a:cs typeface="Consolas"/>
              </a:rPr>
              <a:t>text</a:t>
            </a:r>
            <a:endParaRPr sz="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878787"/>
                </a:solidFill>
                <a:latin typeface="Consolas"/>
                <a:cs typeface="Consolas"/>
              </a:rPr>
              <a:t>u'{"type":"User"...'</a:t>
            </a:r>
            <a:endParaRPr sz="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dirty="0">
                <a:solidFill>
                  <a:srgbClr val="745234"/>
                </a:solidFill>
                <a:latin typeface="Consolas"/>
                <a:cs typeface="Consolas"/>
              </a:rPr>
              <a:t>&gt;&gt;&gt;</a:t>
            </a:r>
            <a:r>
              <a:rPr sz="800" spc="-10" dirty="0">
                <a:solidFill>
                  <a:srgbClr val="745234"/>
                </a:solidFill>
                <a:latin typeface="Consolas"/>
                <a:cs typeface="Consolas"/>
              </a:rPr>
              <a:t> </a:t>
            </a:r>
            <a:r>
              <a:rPr sz="800" spc="-10" dirty="0">
                <a:latin typeface="Consolas"/>
                <a:cs typeface="Consolas"/>
              </a:rPr>
              <a:t>r</a:t>
            </a:r>
            <a:r>
              <a:rPr sz="800" spc="-10" dirty="0">
                <a:solidFill>
                  <a:srgbClr val="572800"/>
                </a:solidFill>
                <a:latin typeface="Consolas"/>
                <a:cs typeface="Consolas"/>
              </a:rPr>
              <a:t>.</a:t>
            </a:r>
            <a:r>
              <a:rPr sz="800" spc="-10" dirty="0">
                <a:latin typeface="Consolas"/>
                <a:cs typeface="Consolas"/>
              </a:rPr>
              <a:t>json</a:t>
            </a:r>
            <a:r>
              <a:rPr sz="800" b="1" spc="-10" dirty="0">
                <a:latin typeface="Consolas"/>
                <a:cs typeface="Consolas"/>
              </a:rPr>
              <a:t>()</a:t>
            </a:r>
            <a:endParaRPr sz="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solidFill>
                  <a:srgbClr val="878787"/>
                </a:solidFill>
                <a:latin typeface="Consolas"/>
                <a:cs typeface="Consolas"/>
              </a:rPr>
              <a:t>{u'private_gists':</a:t>
            </a:r>
            <a:r>
              <a:rPr sz="800" spc="-30" dirty="0">
                <a:solidFill>
                  <a:srgbClr val="878787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878787"/>
                </a:solidFill>
                <a:latin typeface="Consolas"/>
                <a:cs typeface="Consolas"/>
              </a:rPr>
              <a:t>419,</a:t>
            </a:r>
            <a:r>
              <a:rPr sz="800" spc="-20" dirty="0">
                <a:solidFill>
                  <a:srgbClr val="878787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878787"/>
                </a:solidFill>
                <a:latin typeface="Consolas"/>
                <a:cs typeface="Consolas"/>
              </a:rPr>
              <a:t>u'total_private_repos':</a:t>
            </a:r>
            <a:r>
              <a:rPr sz="800" spc="-20" dirty="0">
                <a:solidFill>
                  <a:srgbClr val="878787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878787"/>
                </a:solidFill>
                <a:latin typeface="Consolas"/>
                <a:cs typeface="Consolas"/>
              </a:rPr>
              <a:t>77,</a:t>
            </a:r>
            <a:r>
              <a:rPr sz="800" spc="-20" dirty="0">
                <a:solidFill>
                  <a:srgbClr val="878787"/>
                </a:solidFill>
                <a:latin typeface="Consolas"/>
                <a:cs typeface="Consolas"/>
              </a:rPr>
              <a:t> ...}</a:t>
            </a:r>
            <a:endParaRPr sz="800">
              <a:latin typeface="Consolas"/>
              <a:cs typeface="Consola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84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4911978" y="1203782"/>
            <a:ext cx="3606800" cy="570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14"/>
              </a:lnSpc>
              <a:spcBef>
                <a:spcPts val="105"/>
              </a:spcBef>
            </a:pP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mechanize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300"/>
              </a:lnSpc>
              <a:spcBef>
                <a:spcPts val="95"/>
              </a:spcBef>
            </a:pPr>
            <a:r>
              <a:rPr sz="1200" dirty="0">
                <a:latin typeface="Arial MT"/>
                <a:cs typeface="Arial MT"/>
              </a:rPr>
              <a:t>Stateful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programmatic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web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browsing.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Pretend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0" dirty="0">
                <a:latin typeface="Arial MT"/>
                <a:cs typeface="Arial MT"/>
              </a:rPr>
              <a:t>a </a:t>
            </a:r>
            <a:r>
              <a:rPr sz="1200" dirty="0">
                <a:latin typeface="Arial MT"/>
                <a:cs typeface="Arial MT"/>
              </a:rPr>
              <a:t>browser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(cookies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headers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and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all)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11978" y="1937385"/>
            <a:ext cx="3361690" cy="205993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1172210">
              <a:lnSpc>
                <a:spcPts val="860"/>
              </a:lnSpc>
              <a:spcBef>
                <a:spcPts val="215"/>
              </a:spcBef>
            </a:pPr>
            <a:r>
              <a:rPr sz="800" dirty="0">
                <a:latin typeface="Consolas"/>
                <a:cs typeface="Consolas"/>
              </a:rPr>
              <a:t>browser</a:t>
            </a:r>
            <a:r>
              <a:rPr sz="800" spc="-10" dirty="0"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800" spc="-5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800" spc="-10" dirty="0">
                <a:latin typeface="Consolas"/>
                <a:cs typeface="Consolas"/>
              </a:rPr>
              <a:t>mechanize</a:t>
            </a:r>
            <a:r>
              <a:rPr sz="8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800" spc="-10" dirty="0">
                <a:solidFill>
                  <a:srgbClr val="660066"/>
                </a:solidFill>
                <a:latin typeface="Consolas"/>
                <a:cs typeface="Consolas"/>
              </a:rPr>
              <a:t>Browser</a:t>
            </a:r>
            <a:r>
              <a:rPr sz="800" spc="-10" dirty="0">
                <a:solidFill>
                  <a:srgbClr val="666600"/>
                </a:solidFill>
                <a:latin typeface="Consolas"/>
                <a:cs typeface="Consolas"/>
              </a:rPr>
              <a:t>() </a:t>
            </a:r>
            <a:r>
              <a:rPr sz="800" spc="-10" dirty="0">
                <a:latin typeface="Consolas"/>
                <a:cs typeface="Consolas"/>
              </a:rPr>
              <a:t>browser</a:t>
            </a:r>
            <a:r>
              <a:rPr sz="8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800" spc="-10" dirty="0">
                <a:latin typeface="Consolas"/>
                <a:cs typeface="Consolas"/>
              </a:rPr>
              <a:t>open</a:t>
            </a:r>
            <a:r>
              <a:rPr sz="8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800" spc="-10" dirty="0">
                <a:solidFill>
                  <a:srgbClr val="008700"/>
                </a:solidFill>
                <a:latin typeface="Consolas"/>
                <a:cs typeface="Consolas"/>
                <a:hlinkClick r:id="rId3"/>
              </a:rPr>
              <a:t>"http://ww</a:t>
            </a:r>
            <a:r>
              <a:rPr sz="800" spc="-10" dirty="0">
                <a:solidFill>
                  <a:srgbClr val="008700"/>
                </a:solidFill>
                <a:latin typeface="Consolas"/>
                <a:cs typeface="Consolas"/>
              </a:rPr>
              <a:t>w</a:t>
            </a:r>
            <a:r>
              <a:rPr sz="800" spc="-10" dirty="0">
                <a:solidFill>
                  <a:srgbClr val="008700"/>
                </a:solidFill>
                <a:latin typeface="Consolas"/>
                <a:cs typeface="Consolas"/>
                <a:hlinkClick r:id="rId3"/>
              </a:rPr>
              <a:t>.example.com/"</a:t>
            </a:r>
            <a:r>
              <a:rPr sz="800" spc="-10" dirty="0">
                <a:solidFill>
                  <a:srgbClr val="008700"/>
                </a:solidFill>
                <a:latin typeface="Consolas"/>
                <a:cs typeface="Consolas"/>
              </a:rPr>
              <a:t>)</a:t>
            </a:r>
            <a:endParaRPr sz="800">
              <a:latin typeface="Consolas"/>
              <a:cs typeface="Consolas"/>
            </a:endParaRPr>
          </a:p>
          <a:p>
            <a:pPr marL="12700" marR="5080">
              <a:lnSpc>
                <a:spcPts val="860"/>
              </a:lnSpc>
              <a:spcBef>
                <a:spcPts val="5"/>
              </a:spcBef>
            </a:pPr>
            <a:r>
              <a:rPr sz="800" dirty="0">
                <a:latin typeface="Consolas"/>
                <a:cs typeface="Consolas"/>
              </a:rPr>
              <a:t>response</a:t>
            </a:r>
            <a:r>
              <a:rPr sz="800" spc="-30" dirty="0"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800" spc="-35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800" dirty="0">
                <a:latin typeface="Consolas"/>
                <a:cs typeface="Consolas"/>
              </a:rPr>
              <a:t>br</a:t>
            </a:r>
            <a:r>
              <a:rPr sz="80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800" dirty="0">
                <a:latin typeface="Consolas"/>
                <a:cs typeface="Consolas"/>
              </a:rPr>
              <a:t>follow_link</a:t>
            </a:r>
            <a:r>
              <a:rPr sz="80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800" dirty="0">
                <a:latin typeface="Consolas"/>
                <a:cs typeface="Consolas"/>
              </a:rPr>
              <a:t>text_regex</a:t>
            </a:r>
            <a:r>
              <a:rPr sz="80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800" dirty="0">
                <a:latin typeface="Consolas"/>
                <a:cs typeface="Consolas"/>
              </a:rPr>
              <a:t>r</a:t>
            </a:r>
            <a:r>
              <a:rPr sz="800" dirty="0">
                <a:solidFill>
                  <a:srgbClr val="008700"/>
                </a:solidFill>
                <a:latin typeface="Consolas"/>
                <a:cs typeface="Consolas"/>
              </a:rPr>
              <a:t>"cheese\s*shop"</a:t>
            </a:r>
            <a:r>
              <a:rPr sz="800" dirty="0">
                <a:solidFill>
                  <a:srgbClr val="666600"/>
                </a:solidFill>
                <a:latin typeface="Consolas"/>
                <a:cs typeface="Consolas"/>
              </a:rPr>
              <a:t>,</a:t>
            </a:r>
            <a:r>
              <a:rPr sz="800" spc="-25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800" spc="-20" dirty="0">
                <a:latin typeface="Consolas"/>
                <a:cs typeface="Consolas"/>
              </a:rPr>
              <a:t>nr</a:t>
            </a:r>
            <a:r>
              <a:rPr sz="800" spc="-2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800" spc="-20" dirty="0">
                <a:solidFill>
                  <a:srgbClr val="006666"/>
                </a:solidFill>
                <a:latin typeface="Consolas"/>
                <a:cs typeface="Consolas"/>
              </a:rPr>
              <a:t>1) </a:t>
            </a:r>
            <a:r>
              <a:rPr sz="800" spc="-10" dirty="0">
                <a:solidFill>
                  <a:srgbClr val="000087"/>
                </a:solidFill>
                <a:latin typeface="Consolas"/>
                <a:cs typeface="Consolas"/>
              </a:rPr>
              <a:t>print</a:t>
            </a:r>
            <a:r>
              <a:rPr sz="800" spc="-10" dirty="0">
                <a:latin typeface="Consolas"/>
                <a:cs typeface="Consolas"/>
              </a:rPr>
              <a:t>(browser</a:t>
            </a:r>
            <a:r>
              <a:rPr sz="8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800" spc="-10" dirty="0">
                <a:latin typeface="Consolas"/>
                <a:cs typeface="Consolas"/>
              </a:rPr>
              <a:t>title</a:t>
            </a:r>
            <a:r>
              <a:rPr sz="800" spc="-10" dirty="0">
                <a:solidFill>
                  <a:srgbClr val="666600"/>
                </a:solidFill>
                <a:latin typeface="Consolas"/>
                <a:cs typeface="Consolas"/>
              </a:rPr>
              <a:t>())</a:t>
            </a:r>
            <a:endParaRPr sz="800">
              <a:latin typeface="Consolas"/>
              <a:cs typeface="Consolas"/>
            </a:endParaRPr>
          </a:p>
          <a:p>
            <a:pPr marL="12700">
              <a:lnSpc>
                <a:spcPts val="810"/>
              </a:lnSpc>
            </a:pPr>
            <a:r>
              <a:rPr sz="800" spc="-10" dirty="0">
                <a:solidFill>
                  <a:srgbClr val="000087"/>
                </a:solidFill>
                <a:latin typeface="Consolas"/>
                <a:cs typeface="Consolas"/>
              </a:rPr>
              <a:t>print</a:t>
            </a:r>
            <a:r>
              <a:rPr sz="800" spc="-10" dirty="0">
                <a:latin typeface="Consolas"/>
                <a:cs typeface="Consolas"/>
              </a:rPr>
              <a:t>(response</a:t>
            </a:r>
            <a:r>
              <a:rPr sz="800" spc="-1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800" spc="-10" dirty="0">
                <a:latin typeface="Consolas"/>
                <a:cs typeface="Consolas"/>
              </a:rPr>
              <a:t>geturl</a:t>
            </a:r>
            <a:r>
              <a:rPr sz="800" spc="-10" dirty="0">
                <a:solidFill>
                  <a:srgbClr val="666600"/>
                </a:solidFill>
                <a:latin typeface="Consolas"/>
                <a:cs typeface="Consolas"/>
              </a:rPr>
              <a:t>())</a:t>
            </a:r>
            <a:endParaRPr sz="800">
              <a:latin typeface="Consolas"/>
              <a:cs typeface="Consolas"/>
            </a:endParaRPr>
          </a:p>
          <a:p>
            <a:pPr marL="12700">
              <a:lnSpc>
                <a:spcPts val="865"/>
              </a:lnSpc>
            </a:pPr>
            <a:r>
              <a:rPr sz="800" dirty="0">
                <a:solidFill>
                  <a:srgbClr val="000087"/>
                </a:solidFill>
                <a:latin typeface="Consolas"/>
                <a:cs typeface="Consolas"/>
              </a:rPr>
              <a:t>print</a:t>
            </a:r>
            <a:r>
              <a:rPr sz="800" dirty="0">
                <a:latin typeface="Consolas"/>
                <a:cs typeface="Consolas"/>
              </a:rPr>
              <a:t>(response</a:t>
            </a:r>
            <a:r>
              <a:rPr sz="80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800" dirty="0">
                <a:latin typeface="Consolas"/>
                <a:cs typeface="Consolas"/>
              </a:rPr>
              <a:t>info</a:t>
            </a:r>
            <a:r>
              <a:rPr sz="800" dirty="0">
                <a:solidFill>
                  <a:srgbClr val="666600"/>
                </a:solidFill>
                <a:latin typeface="Consolas"/>
                <a:cs typeface="Consolas"/>
              </a:rPr>
              <a:t>())</a:t>
            </a:r>
            <a:r>
              <a:rPr sz="800" spc="375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870000"/>
                </a:solidFill>
                <a:latin typeface="Consolas"/>
                <a:cs typeface="Consolas"/>
              </a:rPr>
              <a:t>#</a:t>
            </a:r>
            <a:r>
              <a:rPr sz="800" spc="-30" dirty="0">
                <a:solidFill>
                  <a:srgbClr val="870000"/>
                </a:solidFill>
                <a:latin typeface="Consolas"/>
                <a:cs typeface="Consolas"/>
              </a:rPr>
              <a:t> </a:t>
            </a:r>
            <a:r>
              <a:rPr sz="800" spc="-10" dirty="0">
                <a:solidFill>
                  <a:srgbClr val="870000"/>
                </a:solidFill>
                <a:latin typeface="Consolas"/>
                <a:cs typeface="Consolas"/>
              </a:rPr>
              <a:t>headers</a:t>
            </a:r>
            <a:endParaRPr sz="800">
              <a:latin typeface="Consolas"/>
              <a:cs typeface="Consolas"/>
            </a:endParaRPr>
          </a:p>
          <a:p>
            <a:pPr marL="12700">
              <a:lnSpc>
                <a:spcPts val="915"/>
              </a:lnSpc>
            </a:pPr>
            <a:r>
              <a:rPr sz="800" dirty="0">
                <a:solidFill>
                  <a:srgbClr val="000087"/>
                </a:solidFill>
                <a:latin typeface="Consolas"/>
                <a:cs typeface="Consolas"/>
              </a:rPr>
              <a:t>print</a:t>
            </a:r>
            <a:r>
              <a:rPr sz="800" dirty="0">
                <a:latin typeface="Consolas"/>
                <a:cs typeface="Consolas"/>
              </a:rPr>
              <a:t>(response</a:t>
            </a:r>
            <a:r>
              <a:rPr sz="800" dirty="0">
                <a:solidFill>
                  <a:srgbClr val="666600"/>
                </a:solidFill>
                <a:latin typeface="Consolas"/>
                <a:cs typeface="Consolas"/>
              </a:rPr>
              <a:t>.</a:t>
            </a:r>
            <a:r>
              <a:rPr sz="800" dirty="0">
                <a:latin typeface="Consolas"/>
                <a:cs typeface="Consolas"/>
              </a:rPr>
              <a:t>read</a:t>
            </a:r>
            <a:r>
              <a:rPr sz="800" dirty="0">
                <a:solidFill>
                  <a:srgbClr val="666600"/>
                </a:solidFill>
                <a:latin typeface="Consolas"/>
                <a:cs typeface="Consolas"/>
              </a:rPr>
              <a:t>())</a:t>
            </a:r>
            <a:r>
              <a:rPr sz="800" spc="405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870000"/>
                </a:solidFill>
                <a:latin typeface="Consolas"/>
                <a:cs typeface="Consolas"/>
              </a:rPr>
              <a:t>#</a:t>
            </a:r>
            <a:r>
              <a:rPr sz="800" spc="-15" dirty="0">
                <a:solidFill>
                  <a:srgbClr val="870000"/>
                </a:solidFill>
                <a:latin typeface="Consolas"/>
                <a:cs typeface="Consolas"/>
              </a:rPr>
              <a:t> </a:t>
            </a:r>
            <a:r>
              <a:rPr sz="800" spc="-20" dirty="0">
                <a:solidFill>
                  <a:srgbClr val="870000"/>
                </a:solidFill>
                <a:latin typeface="Consolas"/>
                <a:cs typeface="Consolas"/>
              </a:rPr>
              <a:t>body</a:t>
            </a:r>
            <a:endParaRPr sz="800">
              <a:latin typeface="Consolas"/>
              <a:cs typeface="Consolas"/>
            </a:endParaRPr>
          </a:p>
          <a:p>
            <a:pPr marL="12700">
              <a:lnSpc>
                <a:spcPts val="1610"/>
              </a:lnSpc>
              <a:spcBef>
                <a:spcPts val="840"/>
              </a:spcBef>
            </a:pP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selenium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370"/>
              </a:lnSpc>
            </a:pPr>
            <a:r>
              <a:rPr sz="1200" dirty="0">
                <a:latin typeface="Arial MT"/>
                <a:cs typeface="Arial MT"/>
              </a:rPr>
              <a:t>Remote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control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actual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browser!</a:t>
            </a:r>
            <a:endParaRPr sz="1200">
              <a:latin typeface="Arial MT"/>
              <a:cs typeface="Arial MT"/>
            </a:endParaRPr>
          </a:p>
          <a:p>
            <a:pPr marL="12700" marR="1172210">
              <a:lnSpc>
                <a:spcPct val="90100"/>
              </a:lnSpc>
              <a:spcBef>
                <a:spcPts val="860"/>
              </a:spcBef>
            </a:pPr>
            <a:r>
              <a:rPr sz="800" dirty="0">
                <a:solidFill>
                  <a:srgbClr val="333333"/>
                </a:solidFill>
                <a:latin typeface="Consolas"/>
                <a:cs typeface="Consolas"/>
              </a:rPr>
              <a:t>driver </a:t>
            </a:r>
            <a:r>
              <a:rPr sz="800" b="1" dirty="0">
                <a:solidFill>
                  <a:srgbClr val="404040"/>
                </a:solidFill>
                <a:latin typeface="Consolas"/>
                <a:cs typeface="Consolas"/>
              </a:rPr>
              <a:t>=</a:t>
            </a:r>
            <a:r>
              <a:rPr sz="800" b="1" spc="-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800" spc="-10" dirty="0">
                <a:solidFill>
                  <a:srgbClr val="333333"/>
                </a:solidFill>
                <a:latin typeface="Consolas"/>
                <a:cs typeface="Consolas"/>
              </a:rPr>
              <a:t>webdriver</a:t>
            </a:r>
            <a:r>
              <a:rPr sz="800" b="1" spc="-1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800" spc="-10" dirty="0">
                <a:solidFill>
                  <a:srgbClr val="870000"/>
                </a:solidFill>
                <a:latin typeface="Consolas"/>
                <a:cs typeface="Consolas"/>
              </a:rPr>
              <a:t>Firefox</a:t>
            </a:r>
            <a:r>
              <a:rPr sz="800" spc="-10" dirty="0">
                <a:solidFill>
                  <a:srgbClr val="404040"/>
                </a:solidFill>
                <a:latin typeface="Consolas"/>
                <a:cs typeface="Consolas"/>
              </a:rPr>
              <a:t>() </a:t>
            </a:r>
            <a:r>
              <a:rPr sz="800" spc="-10" dirty="0">
                <a:solidFill>
                  <a:srgbClr val="333333"/>
                </a:solidFill>
                <a:latin typeface="Consolas"/>
                <a:cs typeface="Consolas"/>
              </a:rPr>
              <a:t>driver</a:t>
            </a:r>
            <a:r>
              <a:rPr sz="800" b="1" spc="-1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800" spc="-10" dirty="0">
                <a:solidFill>
                  <a:srgbClr val="333333"/>
                </a:solidFill>
                <a:latin typeface="Consolas"/>
                <a:cs typeface="Consolas"/>
              </a:rPr>
              <a:t>get</a:t>
            </a:r>
            <a:r>
              <a:rPr sz="800" spc="-10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r>
              <a:rPr sz="800" spc="-10" dirty="0">
                <a:solidFill>
                  <a:srgbClr val="4E9A05"/>
                </a:solidFill>
                <a:latin typeface="Consolas"/>
                <a:cs typeface="Consolas"/>
                <a:hlinkClick r:id="rId4"/>
              </a:rPr>
              <a:t>"http://www.</a:t>
            </a:r>
            <a:r>
              <a:rPr sz="800" spc="-10" dirty="0">
                <a:solidFill>
                  <a:srgbClr val="4E9A05"/>
                </a:solidFill>
                <a:latin typeface="Consolas"/>
                <a:cs typeface="Consolas"/>
              </a:rPr>
              <a:t>p</a:t>
            </a:r>
            <a:r>
              <a:rPr sz="800" spc="-10" dirty="0">
                <a:solidFill>
                  <a:srgbClr val="4E9A05"/>
                </a:solidFill>
                <a:latin typeface="Consolas"/>
                <a:cs typeface="Consolas"/>
                <a:hlinkClick r:id="rId4"/>
              </a:rPr>
              <a:t>ython.org"</a:t>
            </a:r>
            <a:r>
              <a:rPr sz="800" spc="-10" dirty="0">
                <a:solidFill>
                  <a:srgbClr val="404040"/>
                </a:solidFill>
                <a:latin typeface="Consolas"/>
                <a:cs typeface="Consolas"/>
              </a:rPr>
              <a:t>)</a:t>
            </a:r>
            <a:r>
              <a:rPr sz="800" spc="50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800" dirty="0">
                <a:solidFill>
                  <a:srgbClr val="333333"/>
                </a:solidFill>
                <a:latin typeface="Consolas"/>
                <a:cs typeface="Consolas"/>
              </a:rPr>
              <a:t>elem</a:t>
            </a:r>
            <a:r>
              <a:rPr sz="800" spc="-1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sz="800" b="1" dirty="0">
                <a:solidFill>
                  <a:srgbClr val="404040"/>
                </a:solidFill>
                <a:latin typeface="Consolas"/>
                <a:cs typeface="Consolas"/>
              </a:rPr>
              <a:t>=</a:t>
            </a:r>
            <a:r>
              <a:rPr sz="800" b="1" spc="-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800" spc="-10" dirty="0">
                <a:solidFill>
                  <a:srgbClr val="333333"/>
                </a:solidFill>
                <a:latin typeface="Consolas"/>
                <a:cs typeface="Consolas"/>
              </a:rPr>
              <a:t>driver</a:t>
            </a:r>
            <a:r>
              <a:rPr sz="800" b="1" spc="-1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800" spc="-10" dirty="0">
                <a:solidFill>
                  <a:srgbClr val="333333"/>
                </a:solidFill>
                <a:latin typeface="Consolas"/>
                <a:cs typeface="Consolas"/>
              </a:rPr>
              <a:t>find_element_by_name</a:t>
            </a:r>
            <a:r>
              <a:rPr sz="800" spc="-10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r>
              <a:rPr sz="800" spc="-10" dirty="0">
                <a:solidFill>
                  <a:srgbClr val="4E9A05"/>
                </a:solidFill>
                <a:latin typeface="Consolas"/>
                <a:cs typeface="Consolas"/>
              </a:rPr>
              <a:t>"q"</a:t>
            </a:r>
            <a:r>
              <a:rPr sz="800" spc="-10" dirty="0">
                <a:solidFill>
                  <a:srgbClr val="404040"/>
                </a:solidFill>
                <a:latin typeface="Consolas"/>
                <a:cs typeface="Consolas"/>
              </a:rPr>
              <a:t>) </a:t>
            </a:r>
            <a:r>
              <a:rPr sz="800" spc="-10" dirty="0">
                <a:solidFill>
                  <a:srgbClr val="333333"/>
                </a:solidFill>
                <a:latin typeface="Consolas"/>
                <a:cs typeface="Consolas"/>
              </a:rPr>
              <a:t>elem</a:t>
            </a:r>
            <a:r>
              <a:rPr sz="800" b="1" spc="-1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800" spc="-10" dirty="0">
                <a:solidFill>
                  <a:srgbClr val="333333"/>
                </a:solidFill>
                <a:latin typeface="Consolas"/>
                <a:cs typeface="Consolas"/>
              </a:rPr>
              <a:t>clear</a:t>
            </a:r>
            <a:r>
              <a:rPr sz="800" spc="-10" dirty="0">
                <a:solidFill>
                  <a:srgbClr val="404040"/>
                </a:solidFill>
                <a:latin typeface="Consolas"/>
                <a:cs typeface="Consolas"/>
              </a:rPr>
              <a:t>()</a:t>
            </a:r>
            <a:endParaRPr sz="800">
              <a:latin typeface="Consolas"/>
              <a:cs typeface="Consolas"/>
            </a:endParaRPr>
          </a:p>
          <a:p>
            <a:pPr marL="12700" marR="1840864">
              <a:lnSpc>
                <a:spcPts val="860"/>
              </a:lnSpc>
              <a:spcBef>
                <a:spcPts val="15"/>
              </a:spcBef>
            </a:pPr>
            <a:r>
              <a:rPr sz="800" spc="-10" dirty="0">
                <a:solidFill>
                  <a:srgbClr val="333333"/>
                </a:solidFill>
                <a:latin typeface="Consolas"/>
                <a:cs typeface="Consolas"/>
              </a:rPr>
              <a:t>elem</a:t>
            </a:r>
            <a:r>
              <a:rPr sz="800" b="1" spc="-1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800" spc="-10" dirty="0">
                <a:solidFill>
                  <a:srgbClr val="333333"/>
                </a:solidFill>
                <a:latin typeface="Consolas"/>
                <a:cs typeface="Consolas"/>
              </a:rPr>
              <a:t>send_keys</a:t>
            </a:r>
            <a:r>
              <a:rPr sz="800" spc="-10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r>
              <a:rPr sz="800" spc="-10" dirty="0">
                <a:solidFill>
                  <a:srgbClr val="4E9A05"/>
                </a:solidFill>
                <a:latin typeface="Consolas"/>
                <a:cs typeface="Consolas"/>
              </a:rPr>
              <a:t>"pycon"</a:t>
            </a:r>
            <a:r>
              <a:rPr sz="800" spc="-10" dirty="0">
                <a:solidFill>
                  <a:srgbClr val="404040"/>
                </a:solidFill>
                <a:latin typeface="Consolas"/>
                <a:cs typeface="Consolas"/>
              </a:rPr>
              <a:t>) </a:t>
            </a:r>
            <a:r>
              <a:rPr sz="800" spc="-10" dirty="0">
                <a:solidFill>
                  <a:srgbClr val="333333"/>
                </a:solidFill>
                <a:latin typeface="Consolas"/>
                <a:cs typeface="Consolas"/>
              </a:rPr>
              <a:t>elem</a:t>
            </a:r>
            <a:r>
              <a:rPr sz="800" b="1" spc="-1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800" spc="-10" dirty="0">
                <a:solidFill>
                  <a:srgbClr val="333333"/>
                </a:solidFill>
                <a:latin typeface="Consolas"/>
                <a:cs typeface="Consolas"/>
              </a:rPr>
              <a:t>send_keys</a:t>
            </a:r>
            <a:r>
              <a:rPr sz="800" spc="-10" dirty="0">
                <a:solidFill>
                  <a:srgbClr val="404040"/>
                </a:solidFill>
                <a:latin typeface="Consolas"/>
                <a:cs typeface="Consolas"/>
              </a:rPr>
              <a:t>(</a:t>
            </a:r>
            <a:r>
              <a:rPr sz="800" spc="-10" dirty="0">
                <a:solidFill>
                  <a:srgbClr val="333333"/>
                </a:solidFill>
                <a:latin typeface="Consolas"/>
                <a:cs typeface="Consolas"/>
              </a:rPr>
              <a:t>Keys</a:t>
            </a:r>
            <a:r>
              <a:rPr sz="800" b="1" spc="-10" dirty="0">
                <a:solidFill>
                  <a:srgbClr val="404040"/>
                </a:solidFill>
                <a:latin typeface="Consolas"/>
                <a:cs typeface="Consolas"/>
              </a:rPr>
              <a:t>.</a:t>
            </a:r>
            <a:r>
              <a:rPr sz="800" spc="-10" dirty="0">
                <a:solidFill>
                  <a:srgbClr val="333333"/>
                </a:solidFill>
                <a:latin typeface="Consolas"/>
                <a:cs typeface="Consolas"/>
              </a:rPr>
              <a:t>RETURN</a:t>
            </a:r>
            <a:r>
              <a:rPr sz="800" spc="-10" dirty="0">
                <a:solidFill>
                  <a:srgbClr val="404040"/>
                </a:solidFill>
                <a:latin typeface="Consolas"/>
                <a:cs typeface="Consolas"/>
              </a:rPr>
              <a:t>)</a:t>
            </a:r>
            <a:endParaRPr sz="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PyQuery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85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90550" y="1200733"/>
            <a:ext cx="33782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Parsing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querying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HTML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with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2"/>
              </a:rPr>
              <a:t>PyQuery</a:t>
            </a:r>
            <a:r>
              <a:rPr sz="1400" spc="-10" dirty="0">
                <a:latin typeface="Arial MT"/>
                <a:cs typeface="Arial MT"/>
              </a:rPr>
              <a:t>: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550" y="1620392"/>
            <a:ext cx="2627630" cy="153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9900"/>
                </a:solidFill>
                <a:latin typeface="Consolas"/>
                <a:cs typeface="Consolas"/>
              </a:rPr>
              <a:t>&gt;&gt;&gt;</a:t>
            </a:r>
            <a:r>
              <a:rPr sz="900" b="1" spc="-40" dirty="0">
                <a:solidFill>
                  <a:srgbClr val="FF9900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from</a:t>
            </a:r>
            <a:r>
              <a:rPr sz="900" spc="-30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pyquery</a:t>
            </a:r>
            <a:r>
              <a:rPr sz="900" spc="-40" dirty="0"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import</a:t>
            </a:r>
            <a:r>
              <a:rPr sz="900" spc="-25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660066"/>
                </a:solidFill>
                <a:latin typeface="Consolas"/>
                <a:cs typeface="Consolas"/>
              </a:rPr>
              <a:t>PyQuery</a:t>
            </a:r>
            <a:endParaRPr sz="9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900" b="1" dirty="0">
                <a:solidFill>
                  <a:srgbClr val="FF9900"/>
                </a:solidFill>
                <a:latin typeface="Consolas"/>
                <a:cs typeface="Consolas"/>
              </a:rPr>
              <a:t>&gt;&gt;&gt;</a:t>
            </a:r>
            <a:r>
              <a:rPr sz="900" b="1" spc="-50" dirty="0">
                <a:solidFill>
                  <a:srgbClr val="FF9900"/>
                </a:solidFill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html</a:t>
            </a:r>
            <a:r>
              <a:rPr sz="900" spc="-40" dirty="0"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900" spc="-50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open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dirty="0">
                <a:solidFill>
                  <a:srgbClr val="008700"/>
                </a:solidFill>
                <a:latin typeface="Consolas"/>
                <a:cs typeface="Consolas"/>
              </a:rPr>
              <a:t>"index.html"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,</a:t>
            </a:r>
            <a:r>
              <a:rPr sz="900" spc="-35" dirty="0">
                <a:solidFill>
                  <a:srgbClr val="666600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</a:rPr>
              <a:t>'r'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).</a:t>
            </a:r>
            <a:r>
              <a:rPr sz="900" spc="-10" dirty="0">
                <a:latin typeface="Consolas"/>
                <a:cs typeface="Consolas"/>
              </a:rPr>
              <a:t>read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()</a:t>
            </a:r>
            <a:endParaRPr sz="9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900" b="1" dirty="0">
                <a:solidFill>
                  <a:srgbClr val="FF9900"/>
                </a:solidFill>
                <a:latin typeface="Consolas"/>
                <a:cs typeface="Consolas"/>
              </a:rPr>
              <a:t>&gt;&gt;&gt;</a:t>
            </a:r>
            <a:r>
              <a:rPr sz="900" b="1" spc="-15" dirty="0">
                <a:solidFill>
                  <a:srgbClr val="FF9900"/>
                </a:solidFill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pq</a:t>
            </a:r>
            <a:r>
              <a:rPr sz="900" spc="-15" dirty="0"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666600"/>
                </a:solidFill>
                <a:latin typeface="Consolas"/>
                <a:cs typeface="Consolas"/>
              </a:rPr>
              <a:t>= </a:t>
            </a:r>
            <a:r>
              <a:rPr sz="900" spc="-10" dirty="0">
                <a:solidFill>
                  <a:srgbClr val="660066"/>
                </a:solidFill>
                <a:latin typeface="Consolas"/>
                <a:cs typeface="Consolas"/>
              </a:rPr>
              <a:t>PyQuery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spc="-10" dirty="0">
                <a:latin typeface="Consolas"/>
                <a:cs typeface="Consolas"/>
              </a:rPr>
              <a:t>html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)</a:t>
            </a:r>
            <a:endParaRPr sz="9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nsolas"/>
              <a:cs typeface="Consolas"/>
            </a:endParaRPr>
          </a:p>
          <a:p>
            <a:pPr marL="12700" marR="1208405">
              <a:lnSpc>
                <a:spcPct val="100000"/>
              </a:lnSpc>
            </a:pPr>
            <a:r>
              <a:rPr sz="900" b="1" dirty="0">
                <a:solidFill>
                  <a:srgbClr val="FF9900"/>
                </a:solidFill>
                <a:latin typeface="Consolas"/>
                <a:cs typeface="Consolas"/>
              </a:rPr>
              <a:t>&gt;&gt;&gt;</a:t>
            </a:r>
            <a:r>
              <a:rPr sz="900" b="1" spc="-25" dirty="0">
                <a:solidFill>
                  <a:srgbClr val="FF9900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pq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</a:rPr>
              <a:t>"title"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).</a:t>
            </a:r>
            <a:r>
              <a:rPr sz="900" spc="-10" dirty="0">
                <a:latin typeface="Consolas"/>
                <a:cs typeface="Consolas"/>
              </a:rPr>
              <a:t>text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() </a:t>
            </a:r>
            <a:r>
              <a:rPr sz="900" dirty="0">
                <a:solidFill>
                  <a:srgbClr val="008700"/>
                </a:solidFill>
                <a:latin typeface="Consolas"/>
                <a:cs typeface="Consolas"/>
              </a:rPr>
              <a:t>'PyQuery</a:t>
            </a:r>
            <a:r>
              <a:rPr sz="900" spc="-60" dirty="0">
                <a:solidFill>
                  <a:srgbClr val="008700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</a:rPr>
              <a:t>Test!'</a:t>
            </a:r>
            <a:endParaRPr sz="9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Consolas"/>
              <a:cs typeface="Consolas"/>
            </a:endParaRPr>
          </a:p>
          <a:p>
            <a:pPr marL="12700" marR="894715">
              <a:lnSpc>
                <a:spcPct val="100000"/>
              </a:lnSpc>
            </a:pPr>
            <a:r>
              <a:rPr sz="900" b="1" dirty="0">
                <a:solidFill>
                  <a:srgbClr val="FF9900"/>
                </a:solidFill>
                <a:latin typeface="Consolas"/>
                <a:cs typeface="Consolas"/>
              </a:rPr>
              <a:t>&gt;&gt;&gt;</a:t>
            </a:r>
            <a:r>
              <a:rPr sz="900" b="1" spc="-25" dirty="0">
                <a:solidFill>
                  <a:srgbClr val="FF9900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pq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</a:rPr>
              <a:t>"li"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).</a:t>
            </a:r>
            <a:r>
              <a:rPr sz="900" spc="-10" dirty="0">
                <a:latin typeface="Consolas"/>
                <a:cs typeface="Consolas"/>
              </a:rPr>
              <a:t>eq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spc="-10" dirty="0">
                <a:solidFill>
                  <a:srgbClr val="006666"/>
                </a:solidFill>
                <a:latin typeface="Consolas"/>
                <a:cs typeface="Consolas"/>
              </a:rPr>
              <a:t>1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).</a:t>
            </a:r>
            <a:r>
              <a:rPr sz="900" spc="-10" dirty="0">
                <a:latin typeface="Consolas"/>
                <a:cs typeface="Consolas"/>
              </a:rPr>
              <a:t>text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() </a:t>
            </a:r>
            <a:r>
              <a:rPr sz="900" dirty="0">
                <a:solidFill>
                  <a:srgbClr val="008700"/>
                </a:solidFill>
                <a:latin typeface="Consolas"/>
                <a:cs typeface="Consolas"/>
              </a:rPr>
              <a:t>'DOM</a:t>
            </a:r>
            <a:r>
              <a:rPr sz="900" spc="-50" dirty="0">
                <a:solidFill>
                  <a:srgbClr val="008700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008700"/>
                </a:solidFill>
                <a:latin typeface="Consolas"/>
                <a:cs typeface="Consolas"/>
              </a:rPr>
              <a:t>Manipulation</a:t>
            </a:r>
            <a:r>
              <a:rPr sz="900" spc="-40" dirty="0">
                <a:solidFill>
                  <a:srgbClr val="008700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008700"/>
                </a:solidFill>
                <a:latin typeface="Consolas"/>
                <a:cs typeface="Consolas"/>
              </a:rPr>
              <a:t>is</a:t>
            </a:r>
            <a:r>
              <a:rPr sz="900" spc="-40" dirty="0">
                <a:solidFill>
                  <a:srgbClr val="008700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</a:rPr>
              <a:t>EASY!'</a:t>
            </a:r>
            <a:endParaRPr sz="9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900" b="1" dirty="0">
                <a:solidFill>
                  <a:srgbClr val="FF9900"/>
                </a:solidFill>
                <a:latin typeface="Consolas"/>
                <a:cs typeface="Consolas"/>
              </a:rPr>
              <a:t>&gt;&gt;&gt;</a:t>
            </a:r>
            <a:r>
              <a:rPr sz="900" b="1" spc="-15" dirty="0">
                <a:solidFill>
                  <a:srgbClr val="FF9900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for</a:t>
            </a:r>
            <a:r>
              <a:rPr sz="900" spc="-15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x</a:t>
            </a:r>
            <a:r>
              <a:rPr sz="900" spc="-15" dirty="0"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in</a:t>
            </a: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pq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</a:rPr>
              <a:t>"a"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):</a:t>
            </a:r>
            <a:endParaRPr sz="9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8042" y="3129533"/>
            <a:ext cx="11677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print</a:t>
            </a:r>
            <a:r>
              <a:rPr sz="900" spc="-35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pq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spc="-10" dirty="0">
                <a:latin typeface="Consolas"/>
                <a:cs typeface="Consolas"/>
              </a:rPr>
              <a:t>x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).</a:t>
            </a:r>
            <a:r>
              <a:rPr sz="900" spc="-10" dirty="0">
                <a:latin typeface="Consolas"/>
                <a:cs typeface="Consolas"/>
              </a:rPr>
              <a:t>text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()</a:t>
            </a:r>
            <a:endParaRPr sz="9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0550" y="3129533"/>
            <a:ext cx="4692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666600"/>
                </a:solidFill>
                <a:latin typeface="Consolas"/>
                <a:cs typeface="Consolas"/>
              </a:rPr>
              <a:t>...</a:t>
            </a:r>
            <a:endParaRPr sz="9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900" spc="-25" dirty="0">
                <a:solidFill>
                  <a:srgbClr val="666600"/>
                </a:solidFill>
                <a:latin typeface="Consolas"/>
                <a:cs typeface="Consolas"/>
              </a:rPr>
              <a:t>...</a:t>
            </a:r>
            <a:endParaRPr sz="9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900" spc="-10" dirty="0">
                <a:solidFill>
                  <a:srgbClr val="660066"/>
                </a:solidFill>
                <a:latin typeface="Consolas"/>
                <a:cs typeface="Consolas"/>
              </a:rPr>
              <a:t>PyQuery</a:t>
            </a:r>
            <a:endParaRPr sz="9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900" spc="-10" dirty="0">
                <a:latin typeface="Consolas"/>
                <a:cs typeface="Consolas"/>
              </a:rPr>
              <a:t>jQuery</a:t>
            </a:r>
            <a:endParaRPr sz="9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0550" y="3815588"/>
            <a:ext cx="3195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FF9900"/>
                </a:solidFill>
                <a:latin typeface="Consolas"/>
                <a:cs typeface="Consolas"/>
              </a:rPr>
              <a:t>&gt;&gt;&gt;</a:t>
            </a:r>
            <a:r>
              <a:rPr sz="900" b="1" spc="-25" dirty="0">
                <a:solidFill>
                  <a:srgbClr val="FF9900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pq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</a:rPr>
              <a:t>"ul"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).</a:t>
            </a:r>
            <a:r>
              <a:rPr sz="900" spc="-10" dirty="0">
                <a:latin typeface="Consolas"/>
                <a:cs typeface="Consolas"/>
              </a:rPr>
              <a:t>children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().</a:t>
            </a:r>
            <a:r>
              <a:rPr sz="900" spc="-10" dirty="0">
                <a:latin typeface="Consolas"/>
                <a:cs typeface="Consolas"/>
              </a:rPr>
              <a:t>eq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</a:t>
            </a:r>
            <a:r>
              <a:rPr sz="900" spc="-10" dirty="0">
                <a:solidFill>
                  <a:srgbClr val="006666"/>
                </a:solidFill>
                <a:latin typeface="Consolas"/>
                <a:cs typeface="Consolas"/>
              </a:rPr>
              <a:t>0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).</a:t>
            </a:r>
            <a:r>
              <a:rPr sz="900" spc="-10" dirty="0">
                <a:latin typeface="Consolas"/>
                <a:cs typeface="Consolas"/>
              </a:rPr>
              <a:t>html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()</a:t>
            </a:r>
            <a:endParaRPr sz="9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Consolas"/>
                <a:cs typeface="Consolas"/>
              </a:rPr>
              <a:t>u</a:t>
            </a:r>
            <a:r>
              <a:rPr sz="900" dirty="0">
                <a:solidFill>
                  <a:srgbClr val="008700"/>
                </a:solidFill>
                <a:latin typeface="Consolas"/>
                <a:cs typeface="Consolas"/>
              </a:rPr>
              <a:t>'It</a:t>
            </a:r>
            <a:r>
              <a:rPr sz="900" spc="-35" dirty="0">
                <a:solidFill>
                  <a:srgbClr val="008700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008700"/>
                </a:solidFill>
                <a:latin typeface="Consolas"/>
                <a:cs typeface="Consolas"/>
              </a:rPr>
              <a:t>makes</a:t>
            </a:r>
            <a:r>
              <a:rPr sz="900" spc="-30" dirty="0">
                <a:solidFill>
                  <a:srgbClr val="008700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008700"/>
                </a:solidFill>
                <a:latin typeface="Consolas"/>
                <a:cs typeface="Consolas"/>
              </a:rPr>
              <a:t>parsing</a:t>
            </a:r>
            <a:r>
              <a:rPr sz="900" spc="-35" dirty="0">
                <a:solidFill>
                  <a:srgbClr val="008700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008700"/>
                </a:solidFill>
                <a:latin typeface="Consolas"/>
                <a:cs typeface="Consolas"/>
              </a:rPr>
              <a:t>files</a:t>
            </a:r>
            <a:r>
              <a:rPr sz="900" spc="-30" dirty="0">
                <a:solidFill>
                  <a:srgbClr val="008700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008700"/>
                </a:solidFill>
                <a:latin typeface="Consolas"/>
                <a:cs typeface="Consolas"/>
              </a:rPr>
              <a:t>a</a:t>
            </a:r>
            <a:r>
              <a:rPr sz="900" spc="-20" dirty="0">
                <a:solidFill>
                  <a:srgbClr val="008700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</a:rPr>
              <a:t>&lt;strong&gt;SNAP&lt;/strong&gt;!'</a:t>
            </a:r>
            <a:endParaRPr sz="9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32603" y="1152144"/>
            <a:ext cx="3999229" cy="3416935"/>
          </a:xfrm>
          <a:prstGeom prst="rect">
            <a:avLst/>
          </a:prstGeom>
          <a:solidFill>
            <a:srgbClr val="E7E6E6"/>
          </a:solidFill>
          <a:ln w="9525">
            <a:solidFill>
              <a:srgbClr val="B7B7B7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75"/>
              </a:spcBef>
            </a:pPr>
            <a:r>
              <a:rPr sz="900" dirty="0">
                <a:solidFill>
                  <a:srgbClr val="660066"/>
                </a:solidFill>
                <a:latin typeface="Consolas"/>
                <a:cs typeface="Consolas"/>
              </a:rPr>
              <a:t>&lt;!DOCTYPE</a:t>
            </a:r>
            <a:r>
              <a:rPr sz="900" spc="-75" dirty="0">
                <a:solidFill>
                  <a:srgbClr val="660066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660066"/>
                </a:solidFill>
                <a:latin typeface="Consolas"/>
                <a:cs typeface="Consolas"/>
              </a:rPr>
              <a:t>html&gt;</a:t>
            </a:r>
            <a:endParaRPr sz="9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&lt;html&gt;</a:t>
            </a:r>
            <a:endParaRPr sz="900">
              <a:latin typeface="Consolas"/>
              <a:cs typeface="Consolas"/>
            </a:endParaRPr>
          </a:p>
          <a:p>
            <a:pPr marL="218440">
              <a:lnSpc>
                <a:spcPct val="100000"/>
              </a:lnSpc>
            </a:pP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&lt;head&gt;</a:t>
            </a:r>
            <a:endParaRPr sz="900">
              <a:latin typeface="Consolas"/>
              <a:cs typeface="Consolas"/>
            </a:endParaRPr>
          </a:p>
          <a:p>
            <a:pPr marL="344805">
              <a:lnSpc>
                <a:spcPct val="100000"/>
              </a:lnSpc>
              <a:spcBef>
                <a:spcPts val="5"/>
              </a:spcBef>
            </a:pP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&lt;title&gt;</a:t>
            </a:r>
            <a:r>
              <a:rPr sz="900" dirty="0">
                <a:latin typeface="Consolas"/>
                <a:cs typeface="Consolas"/>
              </a:rPr>
              <a:t>PyQuery</a:t>
            </a:r>
            <a:r>
              <a:rPr sz="900" spc="-105" dirty="0"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Test!</a:t>
            </a: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&lt;/title&gt;</a:t>
            </a:r>
            <a:endParaRPr sz="900">
              <a:latin typeface="Consolas"/>
              <a:cs typeface="Consolas"/>
            </a:endParaRPr>
          </a:p>
          <a:p>
            <a:pPr marL="218440">
              <a:lnSpc>
                <a:spcPct val="100000"/>
              </a:lnSpc>
            </a:pP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&lt;/head&gt;</a:t>
            </a:r>
            <a:endParaRPr sz="9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nsolas"/>
              <a:cs typeface="Consolas"/>
            </a:endParaRPr>
          </a:p>
          <a:p>
            <a:pPr marL="92075">
              <a:lnSpc>
                <a:spcPct val="100000"/>
              </a:lnSpc>
            </a:pP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&lt;body&gt;</a:t>
            </a:r>
            <a:endParaRPr sz="900">
              <a:latin typeface="Consolas"/>
              <a:cs typeface="Consolas"/>
            </a:endParaRPr>
          </a:p>
          <a:p>
            <a:pPr marL="218440">
              <a:lnSpc>
                <a:spcPct val="100000"/>
              </a:lnSpc>
            </a:pP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&lt;h1&gt;</a:t>
            </a:r>
            <a:r>
              <a:rPr sz="900" dirty="0">
                <a:latin typeface="Consolas"/>
                <a:cs typeface="Consolas"/>
              </a:rPr>
              <a:t>PyQuery</a:t>
            </a:r>
            <a:r>
              <a:rPr sz="900" spc="-45" dirty="0"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is</a:t>
            </a:r>
            <a:r>
              <a:rPr sz="900" spc="-45" dirty="0"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AWESOME!</a:t>
            </a: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&lt;/h1&gt;</a:t>
            </a:r>
            <a:endParaRPr sz="900">
              <a:latin typeface="Consolas"/>
              <a:cs typeface="Consolas"/>
            </a:endParaRPr>
          </a:p>
          <a:p>
            <a:pPr marL="218440">
              <a:lnSpc>
                <a:spcPct val="100000"/>
              </a:lnSpc>
            </a:pP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&lt;p&gt;&lt;a</a:t>
            </a:r>
            <a:endParaRPr sz="900">
              <a:latin typeface="Consolas"/>
              <a:cs typeface="Consolas"/>
            </a:endParaRPr>
          </a:p>
          <a:p>
            <a:pPr marL="408940">
              <a:lnSpc>
                <a:spcPct val="100000"/>
              </a:lnSpc>
            </a:pPr>
            <a:r>
              <a:rPr sz="900" spc="-10" dirty="0">
                <a:solidFill>
                  <a:srgbClr val="660066"/>
                </a:solidFill>
                <a:latin typeface="Consolas"/>
                <a:cs typeface="Consolas"/>
              </a:rPr>
              <a:t>href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</a:rPr>
              <a:t>"</a:t>
            </a:r>
            <a:r>
              <a:rPr sz="9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onsolas"/>
                <a:cs typeface="Consolas"/>
                <a:hlinkClick r:id="rId3"/>
              </a:rPr>
              <a:t>http://pypi.python.org/pypi/pyquery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</a:rPr>
              <a:t>"</a:t>
            </a: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&gt;</a:t>
            </a:r>
            <a:r>
              <a:rPr sz="900" spc="-10" dirty="0">
                <a:latin typeface="Consolas"/>
                <a:cs typeface="Consolas"/>
              </a:rPr>
              <a:t>PyQuery</a:t>
            </a: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&lt;/a&gt;</a:t>
            </a:r>
            <a:endParaRPr sz="900">
              <a:latin typeface="Consolas"/>
              <a:cs typeface="Consolas"/>
            </a:endParaRPr>
          </a:p>
          <a:p>
            <a:pPr marL="408940">
              <a:lnSpc>
                <a:spcPct val="100000"/>
              </a:lnSpc>
            </a:pPr>
            <a:r>
              <a:rPr sz="900" dirty="0">
                <a:latin typeface="Consolas"/>
                <a:cs typeface="Consolas"/>
              </a:rPr>
              <a:t>is</a:t>
            </a:r>
            <a:r>
              <a:rPr sz="900" spc="-20" dirty="0"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a</a:t>
            </a:r>
            <a:r>
              <a:rPr sz="900" spc="-20" dirty="0"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Python</a:t>
            </a:r>
            <a:r>
              <a:rPr sz="900" spc="-15" dirty="0"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port</a:t>
            </a:r>
            <a:r>
              <a:rPr sz="900" spc="-20" dirty="0"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of</a:t>
            </a:r>
            <a:r>
              <a:rPr sz="900" spc="-20" dirty="0"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the</a:t>
            </a:r>
            <a:r>
              <a:rPr sz="900" spc="-15" dirty="0"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famous</a:t>
            </a:r>
            <a:endParaRPr sz="900">
              <a:latin typeface="Consolas"/>
              <a:cs typeface="Consolas"/>
            </a:endParaRPr>
          </a:p>
          <a:p>
            <a:pPr marL="408940" marR="1169035">
              <a:lnSpc>
                <a:spcPct val="100000"/>
              </a:lnSpc>
            </a:pP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&lt;a</a:t>
            </a:r>
            <a:r>
              <a:rPr sz="900" spc="-20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660066"/>
                </a:solidFill>
                <a:latin typeface="Consolas"/>
                <a:cs typeface="Consolas"/>
              </a:rPr>
              <a:t>href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</a:rPr>
              <a:t>"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  <a:hlinkClick r:id="rId4"/>
              </a:rPr>
              <a:t>http://jquery.com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</a:rPr>
              <a:t>"</a:t>
            </a: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&gt;</a:t>
            </a:r>
            <a:r>
              <a:rPr sz="900" spc="-10" dirty="0">
                <a:latin typeface="Consolas"/>
                <a:cs typeface="Consolas"/>
              </a:rPr>
              <a:t>jQuery</a:t>
            </a: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&lt;/a&gt; </a:t>
            </a:r>
            <a:r>
              <a:rPr sz="900" dirty="0">
                <a:latin typeface="Consolas"/>
                <a:cs typeface="Consolas"/>
              </a:rPr>
              <a:t>JavaScript</a:t>
            </a:r>
            <a:r>
              <a:rPr sz="900" spc="-80" dirty="0"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library.</a:t>
            </a:r>
            <a:endParaRPr sz="900">
              <a:latin typeface="Consolas"/>
              <a:cs typeface="Consolas"/>
            </a:endParaRPr>
          </a:p>
          <a:p>
            <a:pPr marL="218440">
              <a:lnSpc>
                <a:spcPct val="100000"/>
              </a:lnSpc>
            </a:pP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&lt;h2&gt;</a:t>
            </a:r>
            <a:r>
              <a:rPr sz="900" dirty="0">
                <a:latin typeface="Consolas"/>
                <a:cs typeface="Consolas"/>
              </a:rPr>
              <a:t>What</a:t>
            </a:r>
            <a:r>
              <a:rPr sz="900" spc="-30" dirty="0"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is</a:t>
            </a:r>
            <a:r>
              <a:rPr sz="900" spc="-25" dirty="0"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it</a:t>
            </a:r>
            <a:r>
              <a:rPr sz="900" spc="-25" dirty="0"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Good</a:t>
            </a:r>
            <a:r>
              <a:rPr sz="900" spc="-25" dirty="0"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For?</a:t>
            </a: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&lt;/h2&gt;</a:t>
            </a:r>
            <a:endParaRPr sz="900">
              <a:latin typeface="Consolas"/>
              <a:cs typeface="Consolas"/>
            </a:endParaRPr>
          </a:p>
          <a:p>
            <a:pPr marL="218440">
              <a:lnSpc>
                <a:spcPct val="100000"/>
              </a:lnSpc>
            </a:pP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&lt;ul</a:t>
            </a:r>
            <a:r>
              <a:rPr sz="900" spc="-15" dirty="0">
                <a:solidFill>
                  <a:srgbClr val="000087"/>
                </a:solidFill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660066"/>
                </a:solidFill>
                <a:latin typeface="Consolas"/>
                <a:cs typeface="Consolas"/>
              </a:rPr>
              <a:t>id</a:t>
            </a:r>
            <a:r>
              <a:rPr sz="900" spc="-10" dirty="0">
                <a:solidFill>
                  <a:srgbClr val="666600"/>
                </a:solidFill>
                <a:latin typeface="Consolas"/>
                <a:cs typeface="Consolas"/>
              </a:rPr>
              <a:t>=</a:t>
            </a:r>
            <a:r>
              <a:rPr sz="900" spc="-10" dirty="0">
                <a:solidFill>
                  <a:srgbClr val="008700"/>
                </a:solidFill>
                <a:latin typeface="Consolas"/>
                <a:cs typeface="Consolas"/>
              </a:rPr>
              <a:t>"pitch"</a:t>
            </a: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&gt;</a:t>
            </a:r>
            <a:endParaRPr sz="900">
              <a:latin typeface="Consolas"/>
              <a:cs typeface="Consolas"/>
            </a:endParaRPr>
          </a:p>
          <a:p>
            <a:pPr marL="344805">
              <a:lnSpc>
                <a:spcPct val="100000"/>
              </a:lnSpc>
            </a:pP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&lt;li&gt;</a:t>
            </a:r>
            <a:r>
              <a:rPr sz="900" dirty="0">
                <a:latin typeface="Consolas"/>
                <a:cs typeface="Consolas"/>
              </a:rPr>
              <a:t>It</a:t>
            </a:r>
            <a:r>
              <a:rPr sz="900" spc="-35" dirty="0"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makes</a:t>
            </a:r>
            <a:r>
              <a:rPr sz="900" spc="-35" dirty="0"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parsing</a:t>
            </a:r>
            <a:r>
              <a:rPr sz="900" spc="-30" dirty="0"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files</a:t>
            </a:r>
            <a:r>
              <a:rPr sz="900" spc="-35" dirty="0"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a</a:t>
            </a:r>
            <a:r>
              <a:rPr sz="900" spc="-5" dirty="0"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&lt;strong&gt;</a:t>
            </a:r>
            <a:r>
              <a:rPr sz="900" spc="-10" dirty="0">
                <a:latin typeface="Consolas"/>
                <a:cs typeface="Consolas"/>
              </a:rPr>
              <a:t>SNAP</a:t>
            </a: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&lt;/strong&gt;</a:t>
            </a:r>
            <a:r>
              <a:rPr sz="900" spc="-10" dirty="0">
                <a:latin typeface="Consolas"/>
                <a:cs typeface="Consolas"/>
              </a:rPr>
              <a:t>!</a:t>
            </a: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&lt;/li&gt;</a:t>
            </a:r>
            <a:endParaRPr sz="900">
              <a:latin typeface="Consolas"/>
              <a:cs typeface="Consolas"/>
            </a:endParaRPr>
          </a:p>
          <a:p>
            <a:pPr marL="344805">
              <a:lnSpc>
                <a:spcPct val="100000"/>
              </a:lnSpc>
            </a:pP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&lt;li&gt;</a:t>
            </a:r>
            <a:r>
              <a:rPr sz="900" dirty="0">
                <a:latin typeface="Consolas"/>
                <a:cs typeface="Consolas"/>
              </a:rPr>
              <a:t>DOM</a:t>
            </a:r>
            <a:r>
              <a:rPr sz="900" spc="-45" dirty="0"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Manipulation</a:t>
            </a:r>
            <a:r>
              <a:rPr sz="900" spc="-55" dirty="0"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is</a:t>
            </a:r>
            <a:r>
              <a:rPr sz="900" spc="-50" dirty="0"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EASY!</a:t>
            </a: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&lt;/li&gt;</a:t>
            </a:r>
            <a:endParaRPr sz="900">
              <a:latin typeface="Consolas"/>
              <a:cs typeface="Consolas"/>
            </a:endParaRPr>
          </a:p>
          <a:p>
            <a:pPr marL="344805">
              <a:lnSpc>
                <a:spcPct val="100000"/>
              </a:lnSpc>
            </a:pPr>
            <a:r>
              <a:rPr sz="900" dirty="0">
                <a:solidFill>
                  <a:srgbClr val="000087"/>
                </a:solidFill>
                <a:latin typeface="Consolas"/>
                <a:cs typeface="Consolas"/>
              </a:rPr>
              <a:t>&lt;li&gt;</a:t>
            </a:r>
            <a:r>
              <a:rPr sz="900" dirty="0">
                <a:latin typeface="Consolas"/>
                <a:cs typeface="Consolas"/>
              </a:rPr>
              <a:t>You</a:t>
            </a:r>
            <a:r>
              <a:rPr sz="900" spc="-10" dirty="0">
                <a:latin typeface="Consolas"/>
                <a:cs typeface="Consolas"/>
              </a:rPr>
              <a:t> </a:t>
            </a: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&lt;em&gt;</a:t>
            </a:r>
            <a:r>
              <a:rPr sz="900" spc="-10" dirty="0">
                <a:latin typeface="Consolas"/>
                <a:cs typeface="Consolas"/>
              </a:rPr>
              <a:t>never</a:t>
            </a: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&lt;/em&gt;</a:t>
            </a:r>
            <a:endParaRPr sz="900">
              <a:latin typeface="Consolas"/>
              <a:cs typeface="Consolas"/>
            </a:endParaRPr>
          </a:p>
          <a:p>
            <a:pPr marL="59944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Consolas"/>
                <a:cs typeface="Consolas"/>
              </a:rPr>
              <a:t>have</a:t>
            </a:r>
            <a:r>
              <a:rPr sz="900" spc="-35" dirty="0"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to</a:t>
            </a:r>
            <a:r>
              <a:rPr sz="900" spc="-35" dirty="0"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worry</a:t>
            </a:r>
            <a:r>
              <a:rPr sz="900" spc="-35" dirty="0"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about</a:t>
            </a:r>
            <a:r>
              <a:rPr sz="900" spc="-35" dirty="0">
                <a:latin typeface="Consolas"/>
                <a:cs typeface="Consolas"/>
              </a:rPr>
              <a:t> </a:t>
            </a:r>
            <a:r>
              <a:rPr sz="900" dirty="0">
                <a:latin typeface="Consolas"/>
                <a:cs typeface="Consolas"/>
              </a:rPr>
              <a:t>confusing</a:t>
            </a:r>
            <a:r>
              <a:rPr sz="900" spc="-35" dirty="0">
                <a:latin typeface="Consolas"/>
                <a:cs typeface="Consolas"/>
              </a:rPr>
              <a:t> </a:t>
            </a:r>
            <a:r>
              <a:rPr sz="900" spc="-10" dirty="0">
                <a:latin typeface="Consolas"/>
                <a:cs typeface="Consolas"/>
              </a:rPr>
              <a:t>syntax</a:t>
            </a: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&lt;/li&gt;</a:t>
            </a:r>
            <a:endParaRPr sz="900">
              <a:latin typeface="Consolas"/>
              <a:cs typeface="Consolas"/>
            </a:endParaRPr>
          </a:p>
          <a:p>
            <a:pPr marR="3455670" algn="r">
              <a:lnSpc>
                <a:spcPct val="100000"/>
              </a:lnSpc>
            </a:pP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&lt;/ul&gt;</a:t>
            </a:r>
            <a:endParaRPr sz="900">
              <a:latin typeface="Consolas"/>
              <a:cs typeface="Consolas"/>
            </a:endParaRPr>
          </a:p>
          <a:p>
            <a:pPr marR="3455670" algn="r">
              <a:lnSpc>
                <a:spcPct val="100000"/>
              </a:lnSpc>
            </a:pP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&lt;/body&gt;</a:t>
            </a:r>
            <a:endParaRPr sz="900">
              <a:latin typeface="Consolas"/>
              <a:cs typeface="Consolas"/>
            </a:endParaRPr>
          </a:p>
          <a:p>
            <a:pPr marR="3455670" algn="r">
              <a:lnSpc>
                <a:spcPct val="100000"/>
              </a:lnSpc>
            </a:pPr>
            <a:r>
              <a:rPr sz="900" spc="-10" dirty="0">
                <a:solidFill>
                  <a:srgbClr val="000087"/>
                </a:solidFill>
                <a:latin typeface="Consolas"/>
                <a:cs typeface="Consolas"/>
              </a:rPr>
              <a:t>&lt;/html&gt;</a:t>
            </a:r>
            <a:endParaRPr sz="9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8180" y="1152144"/>
            <a:ext cx="4343400" cy="35692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Processing</a:t>
            </a:r>
            <a:r>
              <a:rPr spc="-75" dirty="0"/>
              <a:t> </a:t>
            </a:r>
            <a:r>
              <a:rPr dirty="0"/>
              <a:t>log</a:t>
            </a:r>
            <a:r>
              <a:rPr spc="-110" dirty="0"/>
              <a:t> </a:t>
            </a:r>
            <a:r>
              <a:rPr spc="40" dirty="0"/>
              <a:t>files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694673" y="4752974"/>
            <a:ext cx="287146" cy="2247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E" spc="-25" smtClean="0"/>
              <a:pPr marL="38100">
                <a:lnSpc>
                  <a:spcPts val="1650"/>
                </a:lnSpc>
              </a:pPr>
              <a:t>86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390550" y="1203782"/>
            <a:ext cx="3818890" cy="274193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165">
              <a:lnSpc>
                <a:spcPts val="1510"/>
              </a:lnSpc>
              <a:spcBef>
                <a:spcPts val="295"/>
              </a:spcBef>
            </a:pPr>
            <a:r>
              <a:rPr sz="1400" dirty="0">
                <a:latin typeface="Arial MT"/>
                <a:cs typeface="Arial MT"/>
              </a:rPr>
              <a:t>Log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files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good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example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semi-structured </a:t>
            </a:r>
            <a:r>
              <a:rPr sz="1400" dirty="0">
                <a:latin typeface="Arial MT"/>
                <a:cs typeface="Arial MT"/>
              </a:rPr>
              <a:t>data.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Log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analysis</a:t>
            </a:r>
            <a:r>
              <a:rPr sz="1400" dirty="0">
                <a:latin typeface="Arial MT"/>
                <a:cs typeface="Arial MT"/>
              </a:rPr>
              <a:t>: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making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sense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extracting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information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log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files.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Arial MT"/>
              <a:cs typeface="Arial MT"/>
            </a:endParaRPr>
          </a:p>
          <a:p>
            <a:pPr marL="12700" marR="5080">
              <a:lnSpc>
                <a:spcPts val="1510"/>
              </a:lnSpc>
              <a:spcBef>
                <a:spcPts val="5"/>
              </a:spcBef>
            </a:pPr>
            <a:r>
              <a:rPr sz="1400" b="1" dirty="0">
                <a:latin typeface="Arial"/>
                <a:cs typeface="Arial"/>
              </a:rPr>
              <a:t>Regular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expressions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string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partitioning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are </a:t>
            </a:r>
            <a:r>
              <a:rPr sz="1400" dirty="0">
                <a:latin typeface="Arial MT"/>
                <a:cs typeface="Arial MT"/>
              </a:rPr>
              <a:t>useful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tools: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spcBef>
                <a:spcPts val="1410"/>
              </a:spcBef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Built-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Python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b="1" u="sng" dirty="0">
                <a:solidFill>
                  <a:srgbClr val="5B9BD4"/>
                </a:solidFill>
                <a:uFill>
                  <a:solidFill>
                    <a:srgbClr val="5B9BD4"/>
                  </a:solidFill>
                </a:uFill>
                <a:latin typeface="Arial"/>
                <a:cs typeface="Arial"/>
              </a:rPr>
              <a:t>re</a:t>
            </a:r>
            <a:r>
              <a:rPr sz="1400" b="1" spc="-1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1400" spc="-10" dirty="0">
                <a:latin typeface="Arial MT"/>
                <a:cs typeface="Arial MT"/>
              </a:rPr>
              <a:t>module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2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Python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string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functions:</a:t>
            </a:r>
            <a:endParaRPr sz="1400">
              <a:latin typeface="Arial MT"/>
              <a:cs typeface="Arial MT"/>
            </a:endParaRPr>
          </a:p>
          <a:p>
            <a:pPr marL="926465" lvl="1" indent="-298450">
              <a:lnSpc>
                <a:spcPts val="1175"/>
              </a:lnSpc>
              <a:buChar char="○"/>
              <a:tabLst>
                <a:tab pos="926465" algn="l"/>
              </a:tabLst>
            </a:pPr>
            <a:r>
              <a:rPr sz="1100" dirty="0">
                <a:latin typeface="Consolas"/>
                <a:cs typeface="Consolas"/>
              </a:rPr>
              <a:t>str.</a:t>
            </a:r>
            <a:r>
              <a:rPr sz="1100" b="1" dirty="0">
                <a:latin typeface="Consolas"/>
                <a:cs typeface="Consolas"/>
              </a:rPr>
              <a:t>split</a:t>
            </a:r>
            <a:r>
              <a:rPr sz="1100" dirty="0">
                <a:latin typeface="Consolas"/>
                <a:cs typeface="Consolas"/>
              </a:rPr>
              <a:t>,</a:t>
            </a:r>
            <a:r>
              <a:rPr sz="1100" spc="-30" dirty="0"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str.</a:t>
            </a:r>
            <a:r>
              <a:rPr sz="1100" b="1" spc="-10" dirty="0">
                <a:latin typeface="Consolas"/>
                <a:cs typeface="Consolas"/>
              </a:rPr>
              <a:t>rsplit</a:t>
            </a:r>
            <a:endParaRPr sz="1100">
              <a:latin typeface="Consolas"/>
              <a:cs typeface="Consolas"/>
            </a:endParaRPr>
          </a:p>
          <a:p>
            <a:pPr marL="926465" lvl="1" indent="-298450">
              <a:lnSpc>
                <a:spcPts val="1190"/>
              </a:lnSpc>
              <a:buChar char="○"/>
              <a:tabLst>
                <a:tab pos="926465" algn="l"/>
              </a:tabLst>
            </a:pPr>
            <a:r>
              <a:rPr sz="1100" dirty="0">
                <a:latin typeface="Consolas"/>
                <a:cs typeface="Consolas"/>
              </a:rPr>
              <a:t>str.</a:t>
            </a:r>
            <a:r>
              <a:rPr sz="1100" b="1" dirty="0">
                <a:latin typeface="Consolas"/>
                <a:cs typeface="Consolas"/>
              </a:rPr>
              <a:t>partition</a:t>
            </a:r>
            <a:r>
              <a:rPr sz="1100" dirty="0">
                <a:latin typeface="Consolas"/>
                <a:cs typeface="Consolas"/>
              </a:rPr>
              <a:t>,</a:t>
            </a:r>
            <a:r>
              <a:rPr sz="1100" spc="-40" dirty="0"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str.</a:t>
            </a:r>
            <a:r>
              <a:rPr sz="1100" b="1" spc="-10" dirty="0">
                <a:latin typeface="Consolas"/>
                <a:cs typeface="Consolas"/>
              </a:rPr>
              <a:t>rpartition</a:t>
            </a:r>
            <a:endParaRPr sz="1100">
              <a:latin typeface="Consolas"/>
              <a:cs typeface="Consolas"/>
            </a:endParaRPr>
          </a:p>
          <a:p>
            <a:pPr marL="926465" lvl="1" indent="-298450">
              <a:lnSpc>
                <a:spcPts val="1190"/>
              </a:lnSpc>
              <a:buChar char="○"/>
              <a:tabLst>
                <a:tab pos="926465" algn="l"/>
              </a:tabLst>
            </a:pPr>
            <a:r>
              <a:rPr sz="1100" dirty="0">
                <a:latin typeface="Consolas"/>
                <a:cs typeface="Consolas"/>
              </a:rPr>
              <a:t>str.</a:t>
            </a:r>
            <a:r>
              <a:rPr sz="1100" b="1" dirty="0">
                <a:latin typeface="Consolas"/>
                <a:cs typeface="Consolas"/>
              </a:rPr>
              <a:t>find</a:t>
            </a:r>
            <a:r>
              <a:rPr sz="1100" dirty="0">
                <a:latin typeface="Consolas"/>
                <a:cs typeface="Consolas"/>
              </a:rPr>
              <a:t>,</a:t>
            </a:r>
            <a:r>
              <a:rPr sz="1100" spc="-40" dirty="0">
                <a:latin typeface="Consolas"/>
                <a:cs typeface="Consolas"/>
              </a:rPr>
              <a:t> </a:t>
            </a:r>
            <a:r>
              <a:rPr sz="1100" dirty="0">
                <a:latin typeface="Consolas"/>
                <a:cs typeface="Consolas"/>
              </a:rPr>
              <a:t>str.</a:t>
            </a:r>
            <a:r>
              <a:rPr sz="1100" b="1" dirty="0">
                <a:latin typeface="Consolas"/>
                <a:cs typeface="Consolas"/>
              </a:rPr>
              <a:t>rfind</a:t>
            </a:r>
            <a:r>
              <a:rPr sz="1100" dirty="0">
                <a:latin typeface="Consolas"/>
                <a:cs typeface="Consolas"/>
              </a:rPr>
              <a:t>,</a:t>
            </a:r>
            <a:r>
              <a:rPr sz="1100" spc="-40" dirty="0"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str.</a:t>
            </a:r>
            <a:r>
              <a:rPr sz="1100" b="1" spc="-10" dirty="0">
                <a:latin typeface="Consolas"/>
                <a:cs typeface="Consolas"/>
              </a:rPr>
              <a:t>replace</a:t>
            </a:r>
            <a:endParaRPr sz="1100">
              <a:latin typeface="Consolas"/>
              <a:cs typeface="Consolas"/>
            </a:endParaRPr>
          </a:p>
          <a:p>
            <a:pPr marL="926465" lvl="1" indent="-298450">
              <a:lnSpc>
                <a:spcPts val="1190"/>
              </a:lnSpc>
              <a:buChar char="○"/>
              <a:tabLst>
                <a:tab pos="926465" algn="l"/>
              </a:tabLst>
            </a:pPr>
            <a:r>
              <a:rPr sz="1100" dirty="0">
                <a:latin typeface="Consolas"/>
                <a:cs typeface="Consolas"/>
              </a:rPr>
              <a:t>str.</a:t>
            </a:r>
            <a:r>
              <a:rPr sz="1100" b="1" dirty="0">
                <a:latin typeface="Consolas"/>
                <a:cs typeface="Consolas"/>
              </a:rPr>
              <a:t>strip</a:t>
            </a:r>
            <a:r>
              <a:rPr sz="1100" dirty="0">
                <a:latin typeface="Consolas"/>
                <a:cs typeface="Consolas"/>
              </a:rPr>
              <a:t>,</a:t>
            </a:r>
            <a:r>
              <a:rPr sz="1100" spc="-40" dirty="0">
                <a:latin typeface="Consolas"/>
                <a:cs typeface="Consolas"/>
              </a:rPr>
              <a:t> </a:t>
            </a:r>
            <a:r>
              <a:rPr sz="1100" dirty="0">
                <a:latin typeface="Consolas"/>
                <a:cs typeface="Consolas"/>
              </a:rPr>
              <a:t>str.</a:t>
            </a:r>
            <a:r>
              <a:rPr sz="1100" b="1" dirty="0">
                <a:latin typeface="Consolas"/>
                <a:cs typeface="Consolas"/>
              </a:rPr>
              <a:t>upper</a:t>
            </a:r>
            <a:r>
              <a:rPr sz="1100" dirty="0">
                <a:latin typeface="Consolas"/>
                <a:cs typeface="Consolas"/>
              </a:rPr>
              <a:t>,</a:t>
            </a:r>
            <a:r>
              <a:rPr sz="1100" spc="-35" dirty="0">
                <a:latin typeface="Consolas"/>
                <a:cs typeface="Consolas"/>
              </a:rPr>
              <a:t> </a:t>
            </a:r>
            <a:r>
              <a:rPr sz="1100" spc="-10" dirty="0">
                <a:latin typeface="Consolas"/>
                <a:cs typeface="Consolas"/>
              </a:rPr>
              <a:t>str.</a:t>
            </a:r>
            <a:r>
              <a:rPr sz="1100" b="1" spc="-10" dirty="0">
                <a:latin typeface="Consolas"/>
                <a:cs typeface="Consolas"/>
              </a:rPr>
              <a:t>lower</a:t>
            </a:r>
            <a:endParaRPr sz="1100">
              <a:latin typeface="Consolas"/>
              <a:cs typeface="Consolas"/>
            </a:endParaRPr>
          </a:p>
          <a:p>
            <a:pPr marL="926465" lvl="1" indent="-298450">
              <a:lnSpc>
                <a:spcPts val="1165"/>
              </a:lnSpc>
              <a:buChar char="○"/>
              <a:tabLst>
                <a:tab pos="926465" algn="l"/>
              </a:tabLst>
            </a:pPr>
            <a:r>
              <a:rPr sz="1100" spc="-10" dirty="0">
                <a:latin typeface="Consolas"/>
                <a:cs typeface="Consolas"/>
              </a:rPr>
              <a:t>str[a:b:c]</a:t>
            </a:r>
            <a:endParaRPr sz="1100">
              <a:latin typeface="Consolas"/>
              <a:cs typeface="Consolas"/>
            </a:endParaRPr>
          </a:p>
          <a:p>
            <a:pPr marL="469265" indent="-304165">
              <a:lnSpc>
                <a:spcPts val="1590"/>
              </a:lnSpc>
              <a:buSzPct val="85714"/>
              <a:buFont typeface="Consolas"/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Unix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tools: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5B9BD4"/>
                </a:solidFill>
                <a:latin typeface="Consolas"/>
                <a:cs typeface="Consolas"/>
              </a:rPr>
              <a:t>sed,</a:t>
            </a:r>
            <a:r>
              <a:rPr sz="1400" b="1" spc="-10" dirty="0">
                <a:solidFill>
                  <a:srgbClr val="5B9BD4"/>
                </a:solidFill>
                <a:latin typeface="Consolas"/>
                <a:cs typeface="Consolas"/>
              </a:rPr>
              <a:t> </a:t>
            </a:r>
            <a:r>
              <a:rPr sz="1400" b="1" dirty="0">
                <a:solidFill>
                  <a:srgbClr val="5B9BD4"/>
                </a:solidFill>
                <a:latin typeface="Consolas"/>
                <a:cs typeface="Consolas"/>
              </a:rPr>
              <a:t>awk,</a:t>
            </a:r>
            <a:r>
              <a:rPr sz="1400" b="1" spc="-15" dirty="0">
                <a:solidFill>
                  <a:srgbClr val="5B9BD4"/>
                </a:solidFill>
                <a:latin typeface="Consolas"/>
                <a:cs typeface="Consolas"/>
              </a:rPr>
              <a:t> </a:t>
            </a:r>
            <a:r>
              <a:rPr sz="1400" b="1" dirty="0">
                <a:solidFill>
                  <a:srgbClr val="5B9BD4"/>
                </a:solidFill>
                <a:latin typeface="Consolas"/>
                <a:cs typeface="Consolas"/>
              </a:rPr>
              <a:t>grep,</a:t>
            </a:r>
            <a:r>
              <a:rPr sz="1400" b="1" spc="-15" dirty="0">
                <a:solidFill>
                  <a:srgbClr val="5B9BD4"/>
                </a:solidFill>
                <a:latin typeface="Consolas"/>
                <a:cs typeface="Consolas"/>
              </a:rPr>
              <a:t> </a:t>
            </a:r>
            <a:r>
              <a:rPr sz="1400" b="1" spc="-25" dirty="0">
                <a:solidFill>
                  <a:srgbClr val="5B9BD4"/>
                </a:solidFill>
                <a:latin typeface="Consolas"/>
                <a:cs typeface="Consolas"/>
              </a:rPr>
              <a:t>vim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351790"/>
            <a:ext cx="598297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Data</a:t>
            </a:r>
            <a:r>
              <a:rPr spc="-75" dirty="0"/>
              <a:t> </a:t>
            </a:r>
            <a:r>
              <a:rPr dirty="0"/>
              <a:t>wrangling</a:t>
            </a:r>
            <a:r>
              <a:rPr spc="-110" dirty="0"/>
              <a:t> </a:t>
            </a:r>
            <a:r>
              <a:rPr dirty="0"/>
              <a:t>best</a:t>
            </a:r>
            <a:r>
              <a:rPr spc="-90" dirty="0"/>
              <a:t> </a:t>
            </a:r>
            <a:r>
              <a:rPr spc="-10" dirty="0"/>
              <a:t>practices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4850" y="1071753"/>
            <a:ext cx="8216265" cy="360807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54965" marR="5080" indent="-342900">
              <a:lnSpc>
                <a:spcPts val="2270"/>
              </a:lnSpc>
              <a:spcBef>
                <a:spcPts val="380"/>
              </a:spcBef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b="1" dirty="0">
                <a:latin typeface="Arial"/>
                <a:cs typeface="Arial"/>
              </a:rPr>
              <a:t>Keep</a:t>
            </a:r>
            <a:r>
              <a:rPr sz="2100" b="1" spc="-3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raw</a:t>
            </a:r>
            <a:r>
              <a:rPr sz="2100" b="1" spc="-2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data</a:t>
            </a:r>
            <a:r>
              <a:rPr sz="2100" b="1" spc="-4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separate</a:t>
            </a:r>
            <a:r>
              <a:rPr sz="2100" b="1" spc="-3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from</a:t>
            </a:r>
            <a:r>
              <a:rPr sz="2100" b="1" spc="-3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cleaned</a:t>
            </a:r>
            <a:r>
              <a:rPr sz="2100" b="1" spc="-3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data</a:t>
            </a:r>
            <a:r>
              <a:rPr sz="2100" dirty="0">
                <a:latin typeface="Arial MT"/>
                <a:cs typeface="Arial MT"/>
              </a:rPr>
              <a:t>.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Never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overwrite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spc="-25" dirty="0">
                <a:latin typeface="Arial MT"/>
                <a:cs typeface="Arial MT"/>
              </a:rPr>
              <a:t>raw </a:t>
            </a:r>
            <a:r>
              <a:rPr sz="2100" dirty="0">
                <a:latin typeface="Arial MT"/>
                <a:cs typeface="Arial MT"/>
              </a:rPr>
              <a:t>data.</a:t>
            </a:r>
            <a:r>
              <a:rPr sz="2100" spc="-70" dirty="0">
                <a:latin typeface="Arial MT"/>
                <a:cs typeface="Arial MT"/>
              </a:rPr>
              <a:t> </a:t>
            </a:r>
            <a:r>
              <a:rPr sz="2100" spc="-35" dirty="0">
                <a:latin typeface="Arial MT"/>
                <a:cs typeface="Arial MT"/>
              </a:rPr>
              <a:t>You </a:t>
            </a:r>
            <a:r>
              <a:rPr sz="2100" dirty="0">
                <a:latin typeface="Arial MT"/>
                <a:cs typeface="Arial MT"/>
              </a:rPr>
              <a:t>may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need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it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again.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Keep</a:t>
            </a:r>
            <a:r>
              <a:rPr sz="2100" spc="-5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backups!</a:t>
            </a:r>
            <a:endParaRPr sz="2100">
              <a:latin typeface="Arial MT"/>
              <a:cs typeface="Arial MT"/>
            </a:endParaRPr>
          </a:p>
          <a:p>
            <a:pPr marL="354965" marR="215900" indent="-342900">
              <a:lnSpc>
                <a:spcPct val="90100"/>
              </a:lnSpc>
              <a:spcBef>
                <a:spcPts val="969"/>
              </a:spcBef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b="1" dirty="0">
                <a:latin typeface="Arial"/>
                <a:cs typeface="Arial"/>
              </a:rPr>
              <a:t>Script</a:t>
            </a:r>
            <a:r>
              <a:rPr sz="2100" b="1" spc="-3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data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wrangling</a:t>
            </a:r>
            <a:r>
              <a:rPr sz="2100" b="1" spc="-4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steps</a:t>
            </a:r>
            <a:r>
              <a:rPr sz="2100" b="1" spc="-3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as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much</a:t>
            </a:r>
            <a:r>
              <a:rPr sz="2100" b="1" spc="-3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as</a:t>
            </a:r>
            <a:r>
              <a:rPr sz="2100" b="1" spc="-4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possible.</a:t>
            </a:r>
            <a:r>
              <a:rPr sz="2100" b="1" spc="5" dirty="0">
                <a:latin typeface="Arial"/>
                <a:cs typeface="Arial"/>
              </a:rPr>
              <a:t> </a:t>
            </a:r>
            <a:r>
              <a:rPr sz="2100" dirty="0">
                <a:latin typeface="Arial MT"/>
                <a:cs typeface="Arial MT"/>
              </a:rPr>
              <a:t>If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you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spc="-20" dirty="0">
                <a:latin typeface="Arial MT"/>
                <a:cs typeface="Arial MT"/>
              </a:rPr>
              <a:t>need </a:t>
            </a:r>
            <a:r>
              <a:rPr sz="2100" dirty="0">
                <a:latin typeface="Arial MT"/>
                <a:cs typeface="Arial MT"/>
              </a:rPr>
              <a:t>to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change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something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later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on,</a:t>
            </a:r>
            <a:r>
              <a:rPr sz="2100" spc="-1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it's</a:t>
            </a:r>
            <a:r>
              <a:rPr sz="2100" spc="-1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far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easier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if</a:t>
            </a:r>
            <a:r>
              <a:rPr sz="2100" spc="-1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the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steps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spc="-25" dirty="0">
                <a:latin typeface="Arial MT"/>
                <a:cs typeface="Arial MT"/>
              </a:rPr>
              <a:t>are </a:t>
            </a:r>
            <a:r>
              <a:rPr sz="2100" spc="-10" dirty="0">
                <a:latin typeface="Arial MT"/>
                <a:cs typeface="Arial MT"/>
              </a:rPr>
              <a:t>scripted.</a:t>
            </a:r>
            <a:endParaRPr sz="2100">
              <a:latin typeface="Arial MT"/>
              <a:cs typeface="Arial MT"/>
            </a:endParaRPr>
          </a:p>
          <a:p>
            <a:pPr marL="354965" marR="111125" indent="-342900">
              <a:lnSpc>
                <a:spcPct val="90000"/>
              </a:lnSpc>
              <a:spcBef>
                <a:spcPts val="1000"/>
              </a:spcBef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b="1" dirty="0">
                <a:latin typeface="Arial"/>
                <a:cs typeface="Arial"/>
              </a:rPr>
              <a:t>Document</a:t>
            </a:r>
            <a:r>
              <a:rPr sz="2100" b="1" spc="-3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all</a:t>
            </a:r>
            <a:r>
              <a:rPr sz="2100" b="1" spc="-3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the</a:t>
            </a:r>
            <a:r>
              <a:rPr sz="2100" b="1" spc="-3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transforms</a:t>
            </a:r>
            <a:r>
              <a:rPr sz="2100" b="1" spc="-3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carried</a:t>
            </a:r>
            <a:r>
              <a:rPr sz="2100" b="1" spc="-4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out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and</a:t>
            </a:r>
            <a:r>
              <a:rPr sz="2100" b="1" spc="-30" dirty="0">
                <a:latin typeface="Arial"/>
                <a:cs typeface="Arial"/>
              </a:rPr>
              <a:t> </a:t>
            </a:r>
            <a:r>
              <a:rPr sz="2100" b="1" spc="-10" dirty="0">
                <a:latin typeface="Arial"/>
                <a:cs typeface="Arial"/>
              </a:rPr>
              <a:t>assumptions </a:t>
            </a:r>
            <a:r>
              <a:rPr sz="2100" b="1" dirty="0">
                <a:latin typeface="Arial"/>
                <a:cs typeface="Arial"/>
              </a:rPr>
              <a:t>made</a:t>
            </a:r>
            <a:r>
              <a:rPr sz="2100" dirty="0">
                <a:latin typeface="Arial MT"/>
                <a:cs typeface="Arial MT"/>
              </a:rPr>
              <a:t>.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Distribute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this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documentation</a:t>
            </a:r>
            <a:r>
              <a:rPr sz="2100" spc="-6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with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the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cleaned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dataset.</a:t>
            </a:r>
            <a:r>
              <a:rPr sz="2100" spc="-80" dirty="0">
                <a:latin typeface="Arial MT"/>
                <a:cs typeface="Arial MT"/>
              </a:rPr>
              <a:t> </a:t>
            </a:r>
            <a:r>
              <a:rPr sz="2100" spc="-25" dirty="0">
                <a:latin typeface="Arial MT"/>
                <a:cs typeface="Arial MT"/>
              </a:rPr>
              <a:t>Try </a:t>
            </a:r>
            <a:r>
              <a:rPr sz="2100" dirty="0">
                <a:latin typeface="Arial MT"/>
                <a:cs typeface="Arial MT"/>
              </a:rPr>
              <a:t>make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the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wrangling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process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as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reproducible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as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possible.</a:t>
            </a:r>
            <a:endParaRPr sz="2100">
              <a:latin typeface="Arial MT"/>
              <a:cs typeface="Arial MT"/>
            </a:endParaRPr>
          </a:p>
          <a:p>
            <a:pPr marL="354965" marR="292100" indent="-342900">
              <a:lnSpc>
                <a:spcPct val="9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800" spc="-50" dirty="0">
                <a:latin typeface="Segoe UI Symbol"/>
                <a:cs typeface="Segoe UI Symbol"/>
              </a:rPr>
              <a:t>❏</a:t>
            </a:r>
            <a:r>
              <a:rPr sz="1800" dirty="0">
                <a:latin typeface="Segoe UI Symbol"/>
                <a:cs typeface="Segoe UI Symbol"/>
              </a:rPr>
              <a:t>	</a:t>
            </a:r>
            <a:r>
              <a:rPr sz="2100" b="1" dirty="0">
                <a:latin typeface="Arial"/>
                <a:cs typeface="Arial"/>
              </a:rPr>
              <a:t>For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large</a:t>
            </a:r>
            <a:r>
              <a:rPr sz="2100" b="1" spc="-3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datasets,</a:t>
            </a:r>
            <a:r>
              <a:rPr sz="2100" b="1" spc="-2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start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with</a:t>
            </a:r>
            <a:r>
              <a:rPr sz="2100" b="1" spc="-5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a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small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random</a:t>
            </a:r>
            <a:r>
              <a:rPr sz="2100" b="1" spc="-2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sample.</a:t>
            </a:r>
            <a:r>
              <a:rPr sz="2100" b="1" spc="-15" dirty="0">
                <a:latin typeface="Arial"/>
                <a:cs typeface="Arial"/>
              </a:rPr>
              <a:t> </a:t>
            </a:r>
            <a:r>
              <a:rPr sz="2100" spc="-10" dirty="0">
                <a:latin typeface="Arial MT"/>
                <a:cs typeface="Arial MT"/>
              </a:rPr>
              <a:t>Iterate </a:t>
            </a:r>
            <a:r>
              <a:rPr sz="2100" dirty="0">
                <a:latin typeface="Arial MT"/>
                <a:cs typeface="Arial MT"/>
              </a:rPr>
              <a:t>faster: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once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you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have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perfected</a:t>
            </a:r>
            <a:r>
              <a:rPr sz="2100" spc="-4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your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cleaning</a:t>
            </a:r>
            <a:r>
              <a:rPr sz="2100" spc="-5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steps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on</a:t>
            </a:r>
            <a:r>
              <a:rPr sz="2100" spc="-25" dirty="0">
                <a:latin typeface="Arial MT"/>
                <a:cs typeface="Arial MT"/>
              </a:rPr>
              <a:t> the </a:t>
            </a:r>
            <a:r>
              <a:rPr sz="2100" dirty="0">
                <a:latin typeface="Arial MT"/>
                <a:cs typeface="Arial MT"/>
              </a:rPr>
              <a:t>sample,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apply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to</a:t>
            </a:r>
            <a:r>
              <a:rPr sz="2100" spc="-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full</a:t>
            </a:r>
            <a:r>
              <a:rPr sz="2100" spc="-10" dirty="0">
                <a:latin typeface="Arial MT"/>
                <a:cs typeface="Arial MT"/>
              </a:rPr>
              <a:t> dataset.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43113" y="0"/>
            <a:ext cx="994790" cy="8641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720073" y="4615688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 MT"/>
                <a:cs typeface="Arial MT"/>
              </a:rPr>
              <a:t>87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72185"/>
            <a:ext cx="361315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Nominal</a:t>
            </a:r>
            <a:r>
              <a:rPr spc="-145" dirty="0"/>
              <a:t> </a:t>
            </a:r>
            <a:r>
              <a:rPr spc="-10" dirty="0"/>
              <a:t>variables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550" y="1203782"/>
            <a:ext cx="3718560" cy="3177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In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nominal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measurement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values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just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b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name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95"/>
              </a:lnSpc>
            </a:pP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attribute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uniquely.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ordering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implied.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400" dirty="0">
                <a:latin typeface="Arial MT"/>
                <a:cs typeface="Arial MT"/>
              </a:rPr>
              <a:t>Also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called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categorical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variables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400" spc="-10" dirty="0">
                <a:latin typeface="Arial MT"/>
                <a:cs typeface="Arial MT"/>
              </a:rPr>
              <a:t>Examples: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spcBef>
                <a:spcPts val="1430"/>
              </a:spcBef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{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male,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female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}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{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yes,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}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{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Ireland,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UK,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France,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Spain,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Italy,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…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}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1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 MT"/>
                <a:cs typeface="Arial MT"/>
              </a:rPr>
              <a:t>{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Ford,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Nissan,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Mercedes,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…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}</a:t>
            </a:r>
            <a:endParaRPr sz="1400">
              <a:latin typeface="Arial MT"/>
              <a:cs typeface="Arial MT"/>
            </a:endParaRPr>
          </a:p>
          <a:p>
            <a:pPr marL="469265" indent="-316865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 MT"/>
                <a:cs typeface="Arial MT"/>
              </a:rPr>
              <a:t>Vocabulary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{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a,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person,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…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}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400" spc="-20" dirty="0">
                <a:latin typeface="Arial MT"/>
                <a:cs typeface="Arial MT"/>
              </a:rPr>
              <a:t>Valid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operations:</a:t>
            </a:r>
            <a:endParaRPr sz="1400">
              <a:latin typeface="Arial MT"/>
              <a:cs typeface="Arial MT"/>
            </a:endParaRPr>
          </a:p>
          <a:p>
            <a:pPr marL="152400">
              <a:lnSpc>
                <a:spcPct val="100000"/>
              </a:lnSpc>
              <a:spcBef>
                <a:spcPts val="1430"/>
              </a:spcBef>
              <a:tabLst>
                <a:tab pos="469265" algn="l"/>
              </a:tabLst>
            </a:pPr>
            <a:r>
              <a:rPr sz="1400" spc="-610" dirty="0">
                <a:latin typeface="Arial MT"/>
                <a:cs typeface="Arial MT"/>
              </a:rPr>
              <a:t>●</a:t>
            </a:r>
            <a:r>
              <a:rPr sz="1400" dirty="0">
                <a:latin typeface="Arial MT"/>
                <a:cs typeface="Arial MT"/>
              </a:rPr>
              <a:t>	=,</a:t>
            </a:r>
            <a:r>
              <a:rPr sz="1400" spc="37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≠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26253" y="780414"/>
            <a:ext cx="17259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Permissible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statistics: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26253" y="1176350"/>
            <a:ext cx="3418204" cy="2781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317500">
              <a:lnSpc>
                <a:spcPts val="1595"/>
              </a:lnSpc>
              <a:spcBef>
                <a:spcPts val="105"/>
              </a:spcBef>
              <a:buChar char="●"/>
              <a:tabLst>
                <a:tab pos="469900" algn="l"/>
              </a:tabLst>
            </a:pPr>
            <a:r>
              <a:rPr sz="1400" spc="-10" dirty="0">
                <a:latin typeface="Arial MT"/>
                <a:cs typeface="Arial MT"/>
              </a:rPr>
              <a:t>Counts</a:t>
            </a:r>
            <a:endParaRPr sz="1400">
              <a:latin typeface="Arial MT"/>
              <a:cs typeface="Arial MT"/>
            </a:endParaRPr>
          </a:p>
          <a:p>
            <a:pPr marL="469900" indent="-317500">
              <a:lnSpc>
                <a:spcPts val="1515"/>
              </a:lnSpc>
              <a:buChar char="●"/>
              <a:tabLst>
                <a:tab pos="469900" algn="l"/>
              </a:tabLst>
            </a:pPr>
            <a:r>
              <a:rPr sz="1400" spc="-10" dirty="0">
                <a:latin typeface="Arial MT"/>
                <a:cs typeface="Arial MT"/>
              </a:rPr>
              <a:t>Modes</a:t>
            </a:r>
            <a:endParaRPr sz="1400">
              <a:latin typeface="Arial MT"/>
              <a:cs typeface="Arial MT"/>
            </a:endParaRPr>
          </a:p>
          <a:p>
            <a:pPr marL="469900" indent="-317500">
              <a:lnSpc>
                <a:spcPts val="1595"/>
              </a:lnSpc>
              <a:buChar char="●"/>
              <a:tabLst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Contingency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correlation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●"/>
            </a:pPr>
            <a:endParaRPr sz="1400">
              <a:latin typeface="Arial MT"/>
              <a:cs typeface="Arial MT"/>
            </a:endParaRPr>
          </a:p>
          <a:p>
            <a:pPr marL="12700" marR="163830">
              <a:lnSpc>
                <a:spcPts val="1510"/>
              </a:lnSpc>
            </a:pPr>
            <a:r>
              <a:rPr sz="1400" dirty="0">
                <a:latin typeface="Arial MT"/>
                <a:cs typeface="Arial MT"/>
              </a:rPr>
              <a:t>It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never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make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sense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compare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nominal </a:t>
            </a:r>
            <a:r>
              <a:rPr sz="1400" dirty="0">
                <a:latin typeface="Arial MT"/>
                <a:cs typeface="Arial MT"/>
              </a:rPr>
              <a:t>variables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order:</a:t>
            </a:r>
            <a:endParaRPr sz="1400">
              <a:latin typeface="Arial MT"/>
              <a:cs typeface="Arial MT"/>
            </a:endParaRPr>
          </a:p>
          <a:p>
            <a:pPr marL="469900" indent="-317500">
              <a:lnSpc>
                <a:spcPct val="100000"/>
              </a:lnSpc>
              <a:spcBef>
                <a:spcPts val="1410"/>
              </a:spcBef>
              <a:buChar char="●"/>
              <a:tabLst>
                <a:tab pos="469900" algn="l"/>
              </a:tabLst>
            </a:pPr>
            <a:r>
              <a:rPr sz="1400" dirty="0">
                <a:latin typeface="Arial MT"/>
                <a:cs typeface="Arial MT"/>
              </a:rPr>
              <a:t>Ireland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&gt;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France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●"/>
            </a:pPr>
            <a:endParaRPr sz="1400">
              <a:latin typeface="Arial MT"/>
              <a:cs typeface="Arial MT"/>
            </a:endParaRPr>
          </a:p>
          <a:p>
            <a:pPr marL="12700" marR="5080">
              <a:lnSpc>
                <a:spcPts val="151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It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never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makes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sense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perform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arithmetic </a:t>
            </a:r>
            <a:r>
              <a:rPr sz="1400" dirty="0">
                <a:latin typeface="Arial MT"/>
                <a:cs typeface="Arial MT"/>
              </a:rPr>
              <a:t>nominal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variables:</a:t>
            </a:r>
            <a:endParaRPr sz="1400">
              <a:latin typeface="Arial MT"/>
              <a:cs typeface="Arial MT"/>
            </a:endParaRPr>
          </a:p>
          <a:p>
            <a:pPr marL="469900" indent="-317500">
              <a:lnSpc>
                <a:spcPts val="1595"/>
              </a:lnSpc>
              <a:spcBef>
                <a:spcPts val="1410"/>
              </a:spcBef>
              <a:buChar char="●"/>
              <a:tabLst>
                <a:tab pos="469900" algn="l"/>
              </a:tabLst>
            </a:pPr>
            <a:r>
              <a:rPr sz="1400" spc="-35" dirty="0">
                <a:latin typeface="Arial MT"/>
                <a:cs typeface="Arial MT"/>
              </a:rPr>
              <a:t>Yes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+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=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0" dirty="0">
                <a:latin typeface="Arial MT"/>
                <a:cs typeface="Arial MT"/>
              </a:rPr>
              <a:t>?</a:t>
            </a:r>
            <a:endParaRPr sz="1400">
              <a:latin typeface="Arial MT"/>
              <a:cs typeface="Arial MT"/>
            </a:endParaRPr>
          </a:p>
          <a:p>
            <a:pPr marL="469900" indent="-317500">
              <a:lnSpc>
                <a:spcPts val="1595"/>
              </a:lnSpc>
              <a:buChar char="●"/>
              <a:tabLst>
                <a:tab pos="469900" algn="l"/>
              </a:tabLst>
            </a:pPr>
            <a:r>
              <a:rPr sz="1400" spc="-10" dirty="0">
                <a:latin typeface="Arial MT"/>
                <a:cs typeface="Arial MT"/>
              </a:rPr>
              <a:t>AVERAGE([male,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male,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female])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65442" y="2550414"/>
            <a:ext cx="218440" cy="291465"/>
          </a:xfrm>
          <a:custGeom>
            <a:avLst/>
            <a:gdLst/>
            <a:ahLst/>
            <a:cxnLst/>
            <a:rect l="l" t="t" r="r" b="b"/>
            <a:pathLst>
              <a:path w="218440" h="291464">
                <a:moveTo>
                  <a:pt x="0" y="0"/>
                </a:moveTo>
                <a:lnTo>
                  <a:pt x="21370" y="38953"/>
                </a:lnTo>
                <a:lnTo>
                  <a:pt x="42642" y="81361"/>
                </a:lnTo>
                <a:lnTo>
                  <a:pt x="64702" y="124557"/>
                </a:lnTo>
                <a:lnTo>
                  <a:pt x="88439" y="165877"/>
                </a:lnTo>
                <a:lnTo>
                  <a:pt x="114742" y="202655"/>
                </a:lnTo>
                <a:lnTo>
                  <a:pt x="144500" y="232225"/>
                </a:lnTo>
                <a:lnTo>
                  <a:pt x="178600" y="251922"/>
                </a:lnTo>
                <a:lnTo>
                  <a:pt x="217931" y="259080"/>
                </a:lnTo>
              </a:path>
              <a:path w="218440" h="291464">
                <a:moveTo>
                  <a:pt x="193548" y="48768"/>
                </a:moveTo>
                <a:lnTo>
                  <a:pt x="162480" y="90080"/>
                </a:lnTo>
                <a:lnTo>
                  <a:pt x="130555" y="130725"/>
                </a:lnTo>
                <a:lnTo>
                  <a:pt x="98059" y="170926"/>
                </a:lnTo>
                <a:lnTo>
                  <a:pt x="65277" y="210904"/>
                </a:lnTo>
                <a:lnTo>
                  <a:pt x="32496" y="250883"/>
                </a:lnTo>
                <a:lnTo>
                  <a:pt x="0" y="291084"/>
                </a:lnTo>
              </a:path>
            </a:pathLst>
          </a:custGeom>
          <a:ln w="28575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39278" y="3717797"/>
            <a:ext cx="218440" cy="291465"/>
          </a:xfrm>
          <a:custGeom>
            <a:avLst/>
            <a:gdLst/>
            <a:ahLst/>
            <a:cxnLst/>
            <a:rect l="l" t="t" r="r" b="b"/>
            <a:pathLst>
              <a:path w="218440" h="291464">
                <a:moveTo>
                  <a:pt x="0" y="0"/>
                </a:moveTo>
                <a:lnTo>
                  <a:pt x="21370" y="38705"/>
                </a:lnTo>
                <a:lnTo>
                  <a:pt x="42642" y="80855"/>
                </a:lnTo>
                <a:lnTo>
                  <a:pt x="64702" y="123796"/>
                </a:lnTo>
                <a:lnTo>
                  <a:pt x="88439" y="164877"/>
                </a:lnTo>
                <a:lnTo>
                  <a:pt x="114742" y="201446"/>
                </a:lnTo>
                <a:lnTo>
                  <a:pt x="144500" y="230850"/>
                </a:lnTo>
                <a:lnTo>
                  <a:pt x="178600" y="250437"/>
                </a:lnTo>
                <a:lnTo>
                  <a:pt x="217931" y="257555"/>
                </a:lnTo>
              </a:path>
              <a:path w="218440" h="291464">
                <a:moveTo>
                  <a:pt x="193548" y="47243"/>
                </a:moveTo>
                <a:lnTo>
                  <a:pt x="162480" y="88810"/>
                </a:lnTo>
                <a:lnTo>
                  <a:pt x="130556" y="129709"/>
                </a:lnTo>
                <a:lnTo>
                  <a:pt x="98059" y="170164"/>
                </a:lnTo>
                <a:lnTo>
                  <a:pt x="65278" y="210396"/>
                </a:lnTo>
                <a:lnTo>
                  <a:pt x="32496" y="250629"/>
                </a:lnTo>
                <a:lnTo>
                  <a:pt x="0" y="291083"/>
                </a:lnTo>
              </a:path>
            </a:pathLst>
          </a:custGeom>
          <a:ln w="28575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72250" y="3458717"/>
            <a:ext cx="218440" cy="291465"/>
          </a:xfrm>
          <a:custGeom>
            <a:avLst/>
            <a:gdLst/>
            <a:ahLst/>
            <a:cxnLst/>
            <a:rect l="l" t="t" r="r" b="b"/>
            <a:pathLst>
              <a:path w="218440" h="291464">
                <a:moveTo>
                  <a:pt x="0" y="0"/>
                </a:moveTo>
                <a:lnTo>
                  <a:pt x="21370" y="38953"/>
                </a:lnTo>
                <a:lnTo>
                  <a:pt x="42642" y="81361"/>
                </a:lnTo>
                <a:lnTo>
                  <a:pt x="64702" y="124557"/>
                </a:lnTo>
                <a:lnTo>
                  <a:pt x="88439" y="165877"/>
                </a:lnTo>
                <a:lnTo>
                  <a:pt x="114742" y="202655"/>
                </a:lnTo>
                <a:lnTo>
                  <a:pt x="144500" y="232225"/>
                </a:lnTo>
                <a:lnTo>
                  <a:pt x="178600" y="251922"/>
                </a:lnTo>
                <a:lnTo>
                  <a:pt x="217931" y="259079"/>
                </a:lnTo>
              </a:path>
              <a:path w="218440" h="291464">
                <a:moveTo>
                  <a:pt x="193548" y="48767"/>
                </a:moveTo>
                <a:lnTo>
                  <a:pt x="162480" y="90080"/>
                </a:lnTo>
                <a:lnTo>
                  <a:pt x="130556" y="130725"/>
                </a:lnTo>
                <a:lnTo>
                  <a:pt x="98059" y="170926"/>
                </a:lnTo>
                <a:lnTo>
                  <a:pt x="65278" y="210904"/>
                </a:lnTo>
                <a:lnTo>
                  <a:pt x="32496" y="250883"/>
                </a:lnTo>
                <a:lnTo>
                  <a:pt x="0" y="291083"/>
                </a:lnTo>
              </a:path>
            </a:pathLst>
          </a:custGeom>
          <a:ln w="28575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6033</Words>
  <Application>Microsoft Macintosh PowerPoint</Application>
  <PresentationFormat>On-screen Show (16:9)</PresentationFormat>
  <Paragraphs>1439</Paragraphs>
  <Slides>87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6" baseType="lpstr">
      <vt:lpstr>Arial</vt:lpstr>
      <vt:lpstr>Arial MT</vt:lpstr>
      <vt:lpstr>Calibri</vt:lpstr>
      <vt:lpstr>Cambria Math</vt:lpstr>
      <vt:lpstr>Consolas</vt:lpstr>
      <vt:lpstr>Microsoft Sans Serif</vt:lpstr>
      <vt:lpstr>Segoe UI Symbol</vt:lpstr>
      <vt:lpstr>Times New Roman</vt:lpstr>
      <vt:lpstr>Office Theme</vt:lpstr>
      <vt:lpstr>PowerPoint Presentation</vt:lpstr>
      <vt:lpstr>Data Interpretation, Management and Storage</vt:lpstr>
      <vt:lpstr>Overview</vt:lpstr>
      <vt:lpstr>PowerPoint Presentation</vt:lpstr>
      <vt:lpstr>Datasets</vt:lpstr>
      <vt:lpstr>Examining datasets</vt:lpstr>
      <vt:lpstr>Attribute types</vt:lpstr>
      <vt:lpstr>Scales of measurement</vt:lpstr>
      <vt:lpstr>Nominal variables</vt:lpstr>
      <vt:lpstr>Ordinal variables</vt:lpstr>
      <vt:lpstr>Quantitative variables</vt:lpstr>
      <vt:lpstr>Hierarchy in levels of measurement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Numbers of variables</vt:lpstr>
      <vt:lpstr>Data as vectors</vt:lpstr>
      <vt:lpstr>Datasets as matrices</vt:lpstr>
      <vt:lpstr>One-hot encoding</vt:lpstr>
      <vt:lpstr>One-hot encoding of text</vt:lpstr>
      <vt:lpstr>Bag of words model of text</vt:lpstr>
      <vt:lpstr>Why is this useful?</vt:lpstr>
      <vt:lpstr>Multimedia data</vt:lpstr>
      <vt:lpstr>Representing multimedia data</vt:lpstr>
      <vt:lpstr>Summary</vt:lpstr>
      <vt:lpstr>PowerPoint Presentation</vt:lpstr>
      <vt:lpstr>Data storage and I/O</vt:lpstr>
      <vt:lpstr>File formats</vt:lpstr>
      <vt:lpstr>ASCII formats for tabular data</vt:lpstr>
      <vt:lpstr>CSV</vt:lpstr>
      <vt:lpstr>CSV</vt:lpstr>
      <vt:lpstr>FWF</vt:lpstr>
      <vt:lpstr>FWF</vt:lpstr>
      <vt:lpstr>Binary formats for tabular data</vt:lpstr>
      <vt:lpstr>HDF5</vt:lpstr>
      <vt:lpstr>HDF5</vt:lpstr>
      <vt:lpstr>MATLAB files</vt:lpstr>
      <vt:lpstr>NumPy</vt:lpstr>
      <vt:lpstr>Excel format</vt:lpstr>
      <vt:lpstr>Common formats for structured data</vt:lpstr>
      <vt:lpstr>XML</vt:lpstr>
      <vt:lpstr>XML</vt:lpstr>
      <vt:lpstr>JSON</vt:lpstr>
      <vt:lpstr>JSON</vt:lpstr>
      <vt:lpstr>YAML</vt:lpstr>
      <vt:lpstr>MessagePack</vt:lpstr>
      <vt:lpstr>Google Protobuf</vt:lpstr>
      <vt:lpstr>Things to consider when choosing a data format</vt:lpstr>
      <vt:lpstr>Databases</vt:lpstr>
      <vt:lpstr>Summary of data formats and I/O</vt:lpstr>
      <vt:lpstr>PowerPoint Presentation</vt:lpstr>
      <vt:lpstr>Real-world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Subheadings embedded in table</vt:lpstr>
      <vt:lpstr>PowerPoint Presentation</vt:lpstr>
      <vt:lpstr>Data wrangling</vt:lpstr>
      <vt:lpstr>Typical data wrangling tasks</vt:lpstr>
      <vt:lpstr>Ugly and broken formats</vt:lpstr>
      <vt:lpstr>PowerPoint Presentation</vt:lpstr>
      <vt:lpstr>Missing values</vt:lpstr>
      <vt:lpstr>Missing values</vt:lpstr>
      <vt:lpstr>Strategies for handling missing values</vt:lpstr>
      <vt:lpstr>Redundant attributes</vt:lpstr>
      <vt:lpstr>Inconsistent categories (nominal attributes)</vt:lpstr>
      <vt:lpstr>Dates and times</vt:lpstr>
      <vt:lpstr>Parsing dates and times</vt:lpstr>
      <vt:lpstr>Outliers</vt:lpstr>
      <vt:lpstr>Detecting outliers</vt:lpstr>
      <vt:lpstr>Detecting outliers</vt:lpstr>
      <vt:lpstr>Data shaping</vt:lpstr>
      <vt:lpstr>Fusion of data sources</vt:lpstr>
      <vt:lpstr>Fusion of data sources</vt:lpstr>
      <vt:lpstr>Dealing with unstructured data</vt:lpstr>
      <vt:lpstr>Web scraping: getting data from webpages</vt:lpstr>
      <vt:lpstr>Web scraping</vt:lpstr>
      <vt:lpstr>PyQuery</vt:lpstr>
      <vt:lpstr>Processing log files</vt:lpstr>
      <vt:lpstr>Data wrangling best practices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Alexander Victor</cp:lastModifiedBy>
  <cp:revision>7</cp:revision>
  <dcterms:modified xsi:type="dcterms:W3CDTF">2024-09-13T17:27:21Z</dcterms:modified>
</cp:coreProperties>
</file>